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2" r:id="rId5"/>
  </p:sldMasterIdLst>
  <p:notesMasterIdLst>
    <p:notesMasterId r:id="rId29"/>
  </p:notesMasterIdLst>
  <p:sldIdLst>
    <p:sldId id="16772746" r:id="rId6"/>
    <p:sldId id="2147483626" r:id="rId7"/>
    <p:sldId id="2147483617" r:id="rId8"/>
    <p:sldId id="2147483618" r:id="rId9"/>
    <p:sldId id="2147483620" r:id="rId10"/>
    <p:sldId id="2147483619" r:id="rId11"/>
    <p:sldId id="2147483627" r:id="rId12"/>
    <p:sldId id="2147483623" r:id="rId13"/>
    <p:sldId id="2147483624" r:id="rId14"/>
    <p:sldId id="2147483625" r:id="rId15"/>
    <p:sldId id="2147483622" r:id="rId16"/>
    <p:sldId id="2147483628" r:id="rId17"/>
    <p:sldId id="2147483629" r:id="rId18"/>
    <p:sldId id="2147483630" r:id="rId19"/>
    <p:sldId id="2147483635" r:id="rId20"/>
    <p:sldId id="2147483631" r:id="rId21"/>
    <p:sldId id="2147483632" r:id="rId22"/>
    <p:sldId id="2147483636" r:id="rId23"/>
    <p:sldId id="2147483637" r:id="rId24"/>
    <p:sldId id="2147483638" r:id="rId25"/>
    <p:sldId id="2147483642" r:id="rId26"/>
    <p:sldId id="2147483643" r:id="rId27"/>
    <p:sldId id="2147483644" r:id="rId28"/>
  </p:sldIdLst>
  <p:sldSz cx="12192000" cy="6858000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EF"/>
    <a:srgbClr val="FAD6FF"/>
    <a:srgbClr val="CDE2FF"/>
    <a:srgbClr val="EC8803"/>
    <a:srgbClr val="DDD688"/>
    <a:srgbClr val="5B95FF"/>
    <a:srgbClr val="E292D8"/>
    <a:srgbClr val="69CFC5"/>
    <a:srgbClr val="FF9300"/>
    <a:srgbClr val="CE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4" autoAdjust="0"/>
    <p:restoredTop sz="94697" autoAdjust="0"/>
  </p:normalViewPr>
  <p:slideViewPr>
    <p:cSldViewPr snapToGrid="0">
      <p:cViewPr>
        <p:scale>
          <a:sx n="111" d="100"/>
          <a:sy n="111" d="100"/>
        </p:scale>
        <p:origin x="608" y="3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C1AD0E3-5ADC-4378-BD4E-8C1D95134267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7B6FD22-14C9-446E-BF23-3CCC45009F7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6FD22-14C9-446E-BF23-3CCC45009F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64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178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6FD22-14C9-446E-BF23-3CCC45009F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25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717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8660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B6FD22-14C9-446E-BF23-3CCC45009F75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5178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857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010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B6FD22-14C9-446E-BF23-3CCC45009F75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4513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6456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9307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14073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B6FD22-14C9-446E-BF23-3CCC45009F75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379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965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8457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4266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31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9863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0703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649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1466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0403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/>
          <a:srcRect l="1" r="27111" b="27111"/>
          <a:stretch>
            <a:fillRect/>
          </a:stretch>
        </p:blipFill>
        <p:spPr>
          <a:xfrm>
            <a:off x="1069" y="0"/>
            <a:ext cx="12190931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68806" y="730040"/>
            <a:ext cx="7608277" cy="1508125"/>
          </a:xfrm>
        </p:spPr>
        <p:txBody>
          <a:bodyPr anchor="b">
            <a:noAutofit/>
          </a:bodyPr>
          <a:lstStyle>
            <a:lvl1pPr algn="l">
              <a:defRPr sz="5400" b="0" i="0">
                <a:solidFill>
                  <a:srgbClr val="6039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87453" y="434888"/>
            <a:ext cx="0" cy="2039815"/>
          </a:xfrm>
          <a:prstGeom prst="line">
            <a:avLst/>
          </a:prstGeom>
          <a:ln w="28575">
            <a:solidFill>
              <a:srgbClr val="603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6478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2946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101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86497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567359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1" y="121920"/>
            <a:ext cx="11704229" cy="5872480"/>
          </a:xfrm>
        </p:spPr>
        <p:txBody>
          <a:bodyPr/>
          <a:lstStyle>
            <a:lvl1pPr>
              <a:defRPr sz="128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8251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291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456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9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50092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39220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07019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9499153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76621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4851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1787942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36047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0302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82767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rgbClr val="161616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93007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043C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78A9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17274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rgbClr val="FFFFFF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488230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rgbClr val="FFFFFF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99816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F62FE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043CE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02D9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25441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9087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13176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79501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867"/>
            </a:lvl1pPr>
            <a:lvl2pPr>
              <a:spcBef>
                <a:spcPts val="0"/>
              </a:spcBef>
              <a:defRPr sz="1867"/>
            </a:lvl2pPr>
            <a:lvl3pPr>
              <a:spcBef>
                <a:spcPts val="0"/>
              </a:spcBef>
              <a:defRPr sz="1867"/>
            </a:lvl3pPr>
            <a:lvl4pPr>
              <a:spcBef>
                <a:spcPts val="0"/>
              </a:spcBef>
              <a:defRPr sz="1867"/>
            </a:lvl4pPr>
            <a:lvl5pPr>
              <a:spcBef>
                <a:spcPts val="0"/>
              </a:spcBef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532226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83512"/>
            <a:ext cx="2450592" cy="4336288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lang="en-US" sz="1867" b="0" i="0" dirty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5114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2500314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68965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794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bar (four column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366360"/>
            <a:ext cx="12192000" cy="549164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3977" tIns="23977" rIns="23977" bIns="2397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32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837409" y="317207"/>
            <a:ext cx="3657600" cy="39629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51200" y="317207"/>
            <a:ext cx="3657600" cy="3962964"/>
          </a:xfrm>
        </p:spPr>
        <p:txBody>
          <a:bodyPr/>
          <a:lstStyle>
            <a:lvl5pPr>
              <a:defRPr>
                <a:solidFill>
                  <a:schemeClr val="tx1"/>
                </a:solidFill>
              </a:defRPr>
            </a:lvl5pPr>
          </a:lstStyle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833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200">
                <a:solidFill>
                  <a:srgbClr val="325C8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02676" indent="-302676"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1pPr>
            <a:lvl2pPr marL="759865" indent="-457189">
              <a:defRPr>
                <a:solidFill>
                  <a:srgbClr val="000000"/>
                </a:solidFill>
              </a:defRPr>
            </a:lvl2pPr>
            <a:lvl3pPr marL="1219170" indent="-459306">
              <a:defRPr>
                <a:solidFill>
                  <a:srgbClr val="000000"/>
                </a:solidFill>
              </a:defRPr>
            </a:lvl3pPr>
            <a:lvl4pPr marL="1678475" indent="-459306"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>
              <a:solidFill>
                <a:srgbClr val="6D77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27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gradient">
    <p:bg>
      <p:bgPr>
        <a:gradFill>
          <a:gsLst>
            <a:gs pos="6000">
              <a:srgbClr val="0062FF"/>
            </a:gs>
            <a:gs pos="100000">
              <a:srgbClr val="7D80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57438"/>
            <a:ext cx="695452" cy="2757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CE6F5-79DA-174B-8107-26D916568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66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705600"/>
            <a:ext cx="13017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Classified as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881838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IBM Plex Sans" pitchFamily="2" charset="2"/>
        <a:buNone/>
        <a:defRPr sz="1867" b="0" i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Arial" panose="020B0604020202020204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Arial" panose="020B0604020202020204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Arial" panose="020B0604020202020204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Arial" panose="020B0604020202020204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tabLst/>
        <a:defRPr sz="1867" b="0" i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Arial" panose="020B0604020202020204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5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8.jpeg"/><Relationship Id="rId11" Type="http://schemas.openxmlformats.org/officeDocument/2006/relationships/image" Target="../media/image16.png"/><Relationship Id="rId5" Type="http://schemas.openxmlformats.org/officeDocument/2006/relationships/image" Target="../media/image7.jpe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8.jpeg"/><Relationship Id="rId11" Type="http://schemas.openxmlformats.org/officeDocument/2006/relationships/image" Target="../media/image23.png"/><Relationship Id="rId5" Type="http://schemas.openxmlformats.org/officeDocument/2006/relationships/image" Target="../media/image7.jpe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0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8.jpeg"/><Relationship Id="rId11" Type="http://schemas.openxmlformats.org/officeDocument/2006/relationships/image" Target="../media/image24.png"/><Relationship Id="rId5" Type="http://schemas.openxmlformats.org/officeDocument/2006/relationships/image" Target="../media/image7.jpeg"/><Relationship Id="rId15" Type="http://schemas.openxmlformats.org/officeDocument/2006/relationships/image" Target="../media/image42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Relationship Id="rId1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3CA3F-6DB4-33DE-E33A-40333B2AC107}"/>
              </a:ext>
            </a:extLst>
          </p:cNvPr>
          <p:cNvSpPr txBox="1">
            <a:spLocks/>
          </p:cNvSpPr>
          <p:nvPr/>
        </p:nvSpPr>
        <p:spPr>
          <a:xfrm>
            <a:off x="207746" y="725881"/>
            <a:ext cx="10222794" cy="54062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>
              <a:spcBef>
                <a:spcPts val="599"/>
              </a:spcBef>
            </a:pPr>
            <a:r>
              <a:rPr lang="en-US" sz="3600" kern="0" dirty="0">
                <a:solidFill>
                  <a:srgbClr val="FFFFFF"/>
                </a:solidFill>
                <a:latin typeface="IBM Plex Sans Light" panose="020B0403050203000203" pitchFamily="34" charset="0"/>
              </a:rPr>
              <a:t>Data Platform -Business Partner</a:t>
            </a:r>
          </a:p>
          <a:p>
            <a:pPr>
              <a:spcBef>
                <a:spcPts val="599"/>
              </a:spcBef>
            </a:pPr>
            <a:r>
              <a:rPr lang="en-US" sz="3600" kern="0" dirty="0">
                <a:solidFill>
                  <a:srgbClr val="FFFFFF"/>
                </a:solidFill>
                <a:latin typeface="IBM Plex Sans Light" panose="020B0403050203000203" pitchFamily="34" charset="0"/>
              </a:rPr>
              <a:t>Evaluation Session</a:t>
            </a:r>
          </a:p>
          <a:p>
            <a:pPr>
              <a:spcBef>
                <a:spcPts val="599"/>
              </a:spcBef>
            </a:pPr>
            <a:br>
              <a:rPr lang="en-US" sz="3600" dirty="0">
                <a:solidFill>
                  <a:srgbClr val="FFFFFF"/>
                </a:solidFill>
                <a:latin typeface="Arial" panose="020B0604020202020204"/>
              </a:rPr>
            </a:br>
            <a:r>
              <a:rPr lang="en-US" sz="2000" dirty="0">
                <a:solidFill>
                  <a:srgbClr val="FFFFFF"/>
                </a:solidFill>
                <a:latin typeface="IBM Plex Sans Light" panose="020B0403050000000000" pitchFamily="34" charset="77"/>
              </a:rPr>
              <a:t>06 Oct 2025</a:t>
            </a:r>
          </a:p>
          <a:p>
            <a:pPr>
              <a:spcBef>
                <a:spcPts val="599"/>
              </a:spcBef>
            </a:pPr>
            <a:endParaRPr lang="en-US" sz="1800" dirty="0">
              <a:solidFill>
                <a:srgbClr val="FFFFFF"/>
              </a:solidFill>
              <a:latin typeface="IBM Plex Sans Light" panose="020B0403050000000000" pitchFamily="34" charset="77"/>
            </a:endParaRPr>
          </a:p>
          <a:p>
            <a:pPr>
              <a:spcBef>
                <a:spcPts val="599"/>
              </a:spcBef>
            </a:pPr>
            <a:endParaRPr lang="en-US" sz="1800" dirty="0">
              <a:solidFill>
                <a:srgbClr val="FFFFFF"/>
              </a:solidFill>
              <a:latin typeface="IBM Plex Sans Light" panose="020B0403050000000000" pitchFamily="34" charset="77"/>
            </a:endParaRPr>
          </a:p>
          <a:p>
            <a:pPr>
              <a:spcBef>
                <a:spcPts val="599"/>
              </a:spcBef>
            </a:pPr>
            <a:endParaRPr lang="en-US" sz="1800" dirty="0">
              <a:solidFill>
                <a:srgbClr val="FFFFFF"/>
              </a:solidFill>
              <a:latin typeface="IBM Plex Sans Light" panose="020B0403050000000000" pitchFamily="34" charset="77"/>
              <a:ea typeface="IBM Plex Sans" charset="0"/>
              <a:cs typeface="IBM Plex Sans" charset="0"/>
            </a:endParaRPr>
          </a:p>
          <a:p>
            <a:pPr>
              <a:spcBef>
                <a:spcPts val="599"/>
              </a:spcBef>
            </a:pPr>
            <a:endParaRPr lang="en-US" sz="1800" dirty="0">
              <a:solidFill>
                <a:srgbClr val="FFFFFF"/>
              </a:solidFill>
              <a:latin typeface="IBM Plex Sans Light" panose="020B0403050000000000" pitchFamily="34" charset="77"/>
            </a:endParaRPr>
          </a:p>
          <a:p>
            <a:pPr>
              <a:spcBef>
                <a:spcPts val="599"/>
              </a:spcBef>
            </a:pPr>
            <a:endParaRPr lang="en-US" sz="1800" dirty="0">
              <a:solidFill>
                <a:srgbClr val="FFFFFF"/>
              </a:solidFill>
              <a:latin typeface="IBM Plex Sans Light" panose="020B0403050000000000" pitchFamily="34" charset="77"/>
            </a:endParaRPr>
          </a:p>
          <a:p>
            <a:pPr>
              <a:spcBef>
                <a:spcPts val="599"/>
              </a:spcBef>
            </a:pPr>
            <a:endParaRPr lang="en-US" sz="1800" dirty="0">
              <a:solidFill>
                <a:srgbClr val="FFFFFF"/>
              </a:solidFill>
              <a:latin typeface="IBM Plex Sans Light" panose="020B0403050000000000" pitchFamily="34" charset="77"/>
            </a:endParaRPr>
          </a:p>
          <a:p>
            <a:pPr>
              <a:spcBef>
                <a:spcPts val="599"/>
              </a:spcBef>
            </a:pPr>
            <a:endParaRPr lang="en-US" sz="1800" dirty="0">
              <a:solidFill>
                <a:srgbClr val="FFFFFF"/>
              </a:solidFill>
              <a:latin typeface="IBM Plex Sans Light" panose="020B0403050000000000" pitchFamily="34" charset="77"/>
            </a:endParaRPr>
          </a:p>
          <a:p>
            <a:pPr>
              <a:spcBef>
                <a:spcPts val="599"/>
              </a:spcBef>
            </a:pPr>
            <a:endParaRPr lang="en-US" sz="1800" dirty="0">
              <a:solidFill>
                <a:srgbClr val="FFFFFF"/>
              </a:solidFill>
              <a:latin typeface="IBM Plex Sans Light" panose="020B0403050000000000" pitchFamily="34" charset="77"/>
            </a:endParaRPr>
          </a:p>
          <a:p>
            <a:pPr>
              <a:spcBef>
                <a:spcPts val="599"/>
              </a:spcBef>
            </a:pPr>
            <a:endParaRPr lang="en-US" sz="1800" dirty="0">
              <a:solidFill>
                <a:srgbClr val="FFFFFF"/>
              </a:solidFill>
              <a:latin typeface="IBM Plex Sans Light" panose="020B0403050000000000" pitchFamily="34" charset="77"/>
            </a:endParaRPr>
          </a:p>
          <a:p>
            <a:pPr>
              <a:spcBef>
                <a:spcPts val="599"/>
              </a:spcBef>
            </a:pPr>
            <a:endParaRPr lang="en-US" sz="1800" dirty="0">
              <a:solidFill>
                <a:srgbClr val="FFFFFF"/>
              </a:solidFill>
              <a:latin typeface="IBM Plex Sans Light" panose="020B0403050000000000" pitchFamily="34" charset="77"/>
            </a:endParaRPr>
          </a:p>
          <a:p>
            <a:pPr>
              <a:spcBef>
                <a:spcPts val="599"/>
              </a:spcBef>
            </a:pPr>
            <a:r>
              <a:rPr lang="en-US" sz="1800" dirty="0">
                <a:solidFill>
                  <a:srgbClr val="FFFFFF"/>
                </a:solidFill>
                <a:latin typeface="IBM Plex Sans Light" panose="020B0403050000000000" pitchFamily="34" charset="77"/>
              </a:rPr>
              <a:t>Pham Thanh Tung</a:t>
            </a:r>
            <a:br>
              <a:rPr lang="en-US" sz="1800" dirty="0">
                <a:solidFill>
                  <a:srgbClr val="FFFFFF"/>
                </a:solidFill>
                <a:latin typeface="IBM Plex Sans Light" panose="020B0403050000000000" pitchFamily="34" charset="77"/>
                <a:ea typeface="IBM Plex Sans" charset="0"/>
                <a:cs typeface="IBM Plex Sans" charset="0"/>
              </a:rPr>
            </a:br>
            <a:r>
              <a:rPr lang="en-US" sz="1800" dirty="0" err="1">
                <a:solidFill>
                  <a:srgbClr val="FFFFFF"/>
                </a:solidFill>
                <a:latin typeface="IBM Plex Sans Light" panose="020B0403050000000000" pitchFamily="34" charset="77"/>
                <a:ea typeface="IBM Plex Sans" charset="0"/>
                <a:cs typeface="IBM Plex Sans" charset="0"/>
              </a:rPr>
              <a:t>Chuyên</a:t>
            </a:r>
            <a:r>
              <a:rPr lang="en-US" sz="1800" dirty="0">
                <a:solidFill>
                  <a:srgbClr val="FFFFFF"/>
                </a:solidFill>
                <a:latin typeface="IBM Plex Sans Light" panose="020B0403050000000000" pitchFamily="34" charset="77"/>
                <a:ea typeface="IBM Plex Sans" charset="0"/>
                <a:cs typeface="IBM Plex Sans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BM Plex Sans Light" panose="020B0403050000000000" pitchFamily="34" charset="77"/>
                <a:ea typeface="IBM Plex Sans" charset="0"/>
                <a:cs typeface="IBM Plex Sans" charset="0"/>
              </a:rPr>
              <a:t>viên</a:t>
            </a:r>
            <a:r>
              <a:rPr lang="en-US" sz="1800" dirty="0">
                <a:solidFill>
                  <a:srgbClr val="FFFFFF"/>
                </a:solidFill>
                <a:latin typeface="IBM Plex Sans Light" panose="020B0403050000000000" pitchFamily="34" charset="77"/>
                <a:ea typeface="IBM Plex Sans" charset="0"/>
                <a:cs typeface="IBM Plex Sans" charset="0"/>
              </a:rPr>
              <a:t> </a:t>
            </a:r>
            <a:br>
              <a:rPr lang="en-US" sz="1800" dirty="0">
                <a:solidFill>
                  <a:srgbClr val="FFFFFF"/>
                </a:solidFill>
                <a:latin typeface="IBM Plex Sans Light" panose="020B0403050000000000" pitchFamily="34" charset="77"/>
                <a:ea typeface="IBM Plex Sans" charset="0"/>
                <a:cs typeface="IBM Plex Sans" charset="0"/>
              </a:rPr>
            </a:br>
            <a:r>
              <a:rPr lang="en-US" sz="1800" dirty="0">
                <a:solidFill>
                  <a:srgbClr val="FFFFFF"/>
                </a:solidFill>
                <a:latin typeface="IBM Plex Sans Light" panose="020B0403050000000000" pitchFamily="34" charset="77"/>
              </a:rPr>
              <a:t>tungpt.pt8@shb.com.vn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61FA58-FBB7-8AC0-C47C-4A3C9D5058C2}"/>
              </a:ext>
            </a:extLst>
          </p:cNvPr>
          <p:cNvCxnSpPr>
            <a:cxnSpLocks/>
          </p:cNvCxnSpPr>
          <p:nvPr/>
        </p:nvCxnSpPr>
        <p:spPr>
          <a:xfrm>
            <a:off x="207746" y="2020186"/>
            <a:ext cx="65216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608975">
              <a:defRPr/>
            </a:pP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Data Lakehouse 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608975">
              <a:spcBef>
                <a:spcPts val="1465"/>
              </a:spcBef>
              <a:buClr>
                <a:srgbClr val="000000"/>
              </a:buClr>
              <a:defRPr/>
            </a:pPr>
            <a:r>
              <a:rPr lang="en-US" sz="1599" kern="0" dirty="0">
                <a:solidFill>
                  <a:srgbClr val="EC8803"/>
                </a:solidFill>
              </a:rPr>
              <a:t>Architecture Review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26215-1583-B2D7-C9BE-B01EBDBDD982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ustomer Data Icons - Free SVG &amp; PNG Customer Data Images - Noun Project">
            <a:extLst>
              <a:ext uri="{FF2B5EF4-FFF2-40B4-BE49-F238E27FC236}">
                <a16:creationId xmlns:a16="http://schemas.microsoft.com/office/drawing/2014/main" id="{BAD6E547-9827-4254-AE43-884DD5691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6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98767D-61B0-D039-2554-9E0BB1D53B7B}"/>
              </a:ext>
            </a:extLst>
          </p:cNvPr>
          <p:cNvCxnSpPr>
            <a:cxnSpLocks/>
            <a:stCxn id="6148" idx="2"/>
          </p:cNvCxnSpPr>
          <p:nvPr/>
        </p:nvCxnSpPr>
        <p:spPr bwMode="auto">
          <a:xfrm>
            <a:off x="1871492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50" name="Picture 6" descr="line icon for adaptation 16058597 Vector Art at Vecteezy">
            <a:extLst>
              <a:ext uri="{FF2B5EF4-FFF2-40B4-BE49-F238E27FC236}">
                <a16:creationId xmlns:a16="http://schemas.microsoft.com/office/drawing/2014/main" id="{E725C201-079B-AB1B-AC4F-31549061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53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211521F-EDD2-5D99-47AD-3F84699FC82B}"/>
              </a:ext>
            </a:extLst>
          </p:cNvPr>
          <p:cNvCxnSpPr>
            <a:cxnSpLocks/>
            <a:stCxn id="6150" idx="2"/>
          </p:cNvCxnSpPr>
          <p:nvPr/>
        </p:nvCxnSpPr>
        <p:spPr bwMode="auto">
          <a:xfrm>
            <a:off x="5324239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178E933-9ECA-5EB3-AA68-651CC1BE0A1C}"/>
              </a:ext>
            </a:extLst>
          </p:cNvPr>
          <p:cNvSpPr txBox="1"/>
          <p:nvPr/>
        </p:nvSpPr>
        <p:spPr>
          <a:xfrm>
            <a:off x="1194099" y="148044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Consumer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70382B-76F9-60EA-9DD4-5B50C011FD83}"/>
              </a:ext>
            </a:extLst>
          </p:cNvPr>
          <p:cNvSpPr txBox="1"/>
          <p:nvPr/>
        </p:nvSpPr>
        <p:spPr>
          <a:xfrm>
            <a:off x="2326877" y="1817582"/>
            <a:ext cx="1539204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Self Service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Discover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Trust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Understand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EE32D0-84F0-9D90-DA16-92BA170286DF}"/>
              </a:ext>
            </a:extLst>
          </p:cNvPr>
          <p:cNvSpPr txBox="1"/>
          <p:nvPr/>
        </p:nvSpPr>
        <p:spPr>
          <a:xfrm>
            <a:off x="4654824" y="1480445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Producer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62E79A-14DF-6599-9962-0DD683D15777}"/>
              </a:ext>
            </a:extLst>
          </p:cNvPr>
          <p:cNvSpPr txBox="1"/>
          <p:nvPr/>
        </p:nvSpPr>
        <p:spPr>
          <a:xfrm>
            <a:off x="5844975" y="1817582"/>
            <a:ext cx="1359668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Self Service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Share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Update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Package Data</a:t>
            </a:r>
            <a:endParaRPr lang="en-VN" sz="1100" dirty="0">
              <a:solidFill>
                <a:srgbClr val="EC8803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48FAD1-044D-3A3D-EA2F-C7702F68A780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4BA117-C3BA-3AB0-F68C-572CCD9C50C7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6832BE-6450-7A98-50E3-0F38549C4ACF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B6B398-BA42-8F1E-8278-8ADF56FD3ABB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119454-FF6C-3A1F-FF8F-C3CBBCB01BA7}"/>
              </a:ext>
            </a:extLst>
          </p:cNvPr>
          <p:cNvCxnSpPr>
            <a:cxnSpLocks/>
            <a:endCxn id="26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0EE45F-B85E-3A95-CB6B-9973BCD231AB}"/>
              </a:ext>
            </a:extLst>
          </p:cNvPr>
          <p:cNvCxnSpPr>
            <a:cxnSpLocks/>
            <a:stCxn id="22" idx="2"/>
            <a:endCxn id="36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07AFA9C-13DB-E208-30E2-3A6FD66BE6EB}"/>
              </a:ext>
            </a:extLst>
          </p:cNvPr>
          <p:cNvCxnSpPr>
            <a:cxnSpLocks/>
            <a:endCxn id="37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0D32763-D8B9-CE94-7DCB-C487E9902568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Lake / GenAI DataStore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ED52D6-51A7-B585-8E12-6C0B72614F3D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ACA9C-6869-3507-B09B-E4E665465F06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ABEE209-5263-7B1A-CCEE-2E7F9D484C21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8D60E20-134E-802C-DF7C-75D59DD184EA}"/>
              </a:ext>
            </a:extLst>
          </p:cNvPr>
          <p:cNvCxnSpPr>
            <a:cxnSpLocks/>
            <a:endCxn id="44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833D25D-C3AA-C62B-A572-23CCC87B0937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0ED2D8A-094A-FA6A-6828-3FA46F72A7B8}"/>
              </a:ext>
            </a:extLst>
          </p:cNvPr>
          <p:cNvCxnSpPr>
            <a:cxnSpLocks/>
            <a:endCxn id="47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2B9BF77-DFEE-EEB9-1F8A-D73B21DFF3DF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Virtualization / Data Federation / Query Engine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C91D690-125B-C5FF-8B45-59505829C2F1}"/>
              </a:ext>
            </a:extLst>
          </p:cNvPr>
          <p:cNvCxnSpPr>
            <a:cxnSpLocks/>
            <a:endCxn id="22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9EE84F0-A65C-85D9-1A8A-8BD1553747C9}"/>
              </a:ext>
            </a:extLst>
          </p:cNvPr>
          <p:cNvCxnSpPr>
            <a:cxnSpLocks/>
            <a:endCxn id="43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F70A8D09-FCB3-2FF2-0D5A-20329498662B}"/>
              </a:ext>
            </a:extLst>
          </p:cNvPr>
          <p:cNvSpPr/>
          <p:nvPr/>
        </p:nvSpPr>
        <p:spPr bwMode="auto">
          <a:xfrm>
            <a:off x="1416106" y="3706730"/>
            <a:ext cx="1203233" cy="1862797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6859132-B383-B854-CFDF-39B52A48F4AF}"/>
              </a:ext>
            </a:extLst>
          </p:cNvPr>
          <p:cNvSpPr/>
          <p:nvPr/>
        </p:nvSpPr>
        <p:spPr bwMode="auto">
          <a:xfrm>
            <a:off x="1488935" y="3885410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Metadata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685BAAD-7D48-D0F4-868B-2DEE07D28982}"/>
              </a:ext>
            </a:extLst>
          </p:cNvPr>
          <p:cNvSpPr/>
          <p:nvPr/>
        </p:nvSpPr>
        <p:spPr bwMode="auto">
          <a:xfrm>
            <a:off x="1488935" y="4142292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Lineage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B4B0683-EFBB-F9D8-A8F7-C5B0B76C9039}"/>
              </a:ext>
            </a:extLst>
          </p:cNvPr>
          <p:cNvSpPr/>
          <p:nvPr/>
        </p:nvSpPr>
        <p:spPr bwMode="auto">
          <a:xfrm>
            <a:off x="1481924" y="4645496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Reference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BA47220-DC9E-1402-C714-877E26E84A08}"/>
              </a:ext>
            </a:extLst>
          </p:cNvPr>
          <p:cNvSpPr/>
          <p:nvPr/>
        </p:nvSpPr>
        <p:spPr bwMode="auto">
          <a:xfrm>
            <a:off x="1481924" y="4991558"/>
            <a:ext cx="1075160" cy="162970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Protection Rule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44" name="Rectangle 6143">
            <a:extLst>
              <a:ext uri="{FF2B5EF4-FFF2-40B4-BE49-F238E27FC236}">
                <a16:creationId xmlns:a16="http://schemas.microsoft.com/office/drawing/2014/main" id="{4D873D2E-EE63-3277-A062-4A92421A7E06}"/>
              </a:ext>
            </a:extLst>
          </p:cNvPr>
          <p:cNvSpPr/>
          <p:nvPr/>
        </p:nvSpPr>
        <p:spPr bwMode="auto">
          <a:xfrm>
            <a:off x="1494580" y="4393921"/>
            <a:ext cx="1068147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Quality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45" name="Rectangle 6144">
            <a:extLst>
              <a:ext uri="{FF2B5EF4-FFF2-40B4-BE49-F238E27FC236}">
                <a16:creationId xmlns:a16="http://schemas.microsoft.com/office/drawing/2014/main" id="{2B6598FC-1E96-B7E7-91C9-BACF8534D230}"/>
              </a:ext>
            </a:extLst>
          </p:cNvPr>
          <p:cNvSpPr/>
          <p:nvPr/>
        </p:nvSpPr>
        <p:spPr bwMode="auto">
          <a:xfrm>
            <a:off x="1481924" y="5221836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Master 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4" name="Rectangle 6153">
            <a:extLst>
              <a:ext uri="{FF2B5EF4-FFF2-40B4-BE49-F238E27FC236}">
                <a16:creationId xmlns:a16="http://schemas.microsoft.com/office/drawing/2014/main" id="{FC6D2646-F072-0F36-9847-C444AB0902FA}"/>
              </a:ext>
            </a:extLst>
          </p:cNvPr>
          <p:cNvSpPr/>
          <p:nvPr/>
        </p:nvSpPr>
        <p:spPr bwMode="auto">
          <a:xfrm>
            <a:off x="1411785" y="2967216"/>
            <a:ext cx="1203233" cy="666900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 Governance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1A0D4BF6-9AD7-8241-EE79-5CDCBCC78C30}"/>
              </a:ext>
            </a:extLst>
          </p:cNvPr>
          <p:cNvSpPr/>
          <p:nvPr/>
        </p:nvSpPr>
        <p:spPr bwMode="auto">
          <a:xfrm>
            <a:off x="1481924" y="3128016"/>
            <a:ext cx="531603" cy="25977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AI/Agent/MLOps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6" name="Rectangle 6155">
            <a:extLst>
              <a:ext uri="{FF2B5EF4-FFF2-40B4-BE49-F238E27FC236}">
                <a16:creationId xmlns:a16="http://schemas.microsoft.com/office/drawing/2014/main" id="{165461DF-949C-63C7-318B-FDEFDD549AA2}"/>
              </a:ext>
            </a:extLst>
          </p:cNvPr>
          <p:cNvSpPr/>
          <p:nvPr/>
        </p:nvSpPr>
        <p:spPr bwMode="auto">
          <a:xfrm>
            <a:off x="1479468" y="3437525"/>
            <a:ext cx="531603" cy="153018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GRC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AEFA80D8-6086-A38F-A07F-A214D7F8DDA4}"/>
              </a:ext>
            </a:extLst>
          </p:cNvPr>
          <p:cNvSpPr/>
          <p:nvPr/>
        </p:nvSpPr>
        <p:spPr bwMode="auto">
          <a:xfrm>
            <a:off x="2047243" y="3128017"/>
            <a:ext cx="531603" cy="462526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 Lifecycle Manage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8" name="Rectangle 6157">
            <a:extLst>
              <a:ext uri="{FF2B5EF4-FFF2-40B4-BE49-F238E27FC236}">
                <a16:creationId xmlns:a16="http://schemas.microsoft.com/office/drawing/2014/main" id="{F0171FB8-7E21-E96A-4947-B28CC6572F3E}"/>
              </a:ext>
            </a:extLst>
          </p:cNvPr>
          <p:cNvSpPr/>
          <p:nvPr/>
        </p:nvSpPr>
        <p:spPr bwMode="auto">
          <a:xfrm>
            <a:off x="277993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Advanced Analytic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8FFFEB98-E075-D111-0482-D7F3E388C256}"/>
              </a:ext>
            </a:extLst>
          </p:cNvPr>
          <p:cNvSpPr/>
          <p:nvPr/>
        </p:nvSpPr>
        <p:spPr bwMode="auto">
          <a:xfrm>
            <a:off x="3956724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AI/ML/Agentic AI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60" name="Rectangle 6159">
            <a:extLst>
              <a:ext uri="{FF2B5EF4-FFF2-40B4-BE49-F238E27FC236}">
                <a16:creationId xmlns:a16="http://schemas.microsoft.com/office/drawing/2014/main" id="{F97F75F3-5B6E-30A4-A86A-2E0CC17700DB}"/>
              </a:ext>
            </a:extLst>
          </p:cNvPr>
          <p:cNvSpPr/>
          <p:nvPr/>
        </p:nvSpPr>
        <p:spPr bwMode="auto">
          <a:xfrm>
            <a:off x="513350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BI Report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61" name="Rectangle 6160">
            <a:extLst>
              <a:ext uri="{FF2B5EF4-FFF2-40B4-BE49-F238E27FC236}">
                <a16:creationId xmlns:a16="http://schemas.microsoft.com/office/drawing/2014/main" id="{59AF449B-5EC6-2729-BE71-F2CEA74F844F}"/>
              </a:ext>
            </a:extLst>
          </p:cNvPr>
          <p:cNvSpPr/>
          <p:nvPr/>
        </p:nvSpPr>
        <p:spPr bwMode="auto">
          <a:xfrm>
            <a:off x="6305281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Adhoc-Query</a:t>
            </a:r>
            <a:endParaRPr kumimoji="0" lang="en-VN" sz="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62" name="Rectangle 6161">
            <a:extLst>
              <a:ext uri="{FF2B5EF4-FFF2-40B4-BE49-F238E27FC236}">
                <a16:creationId xmlns:a16="http://schemas.microsoft.com/office/drawing/2014/main" id="{31A60852-E8E1-89B4-A52E-BE49E77A8F81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Object Store / File 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6163" name="Straight Arrow Connector 6162">
            <a:extLst>
              <a:ext uri="{FF2B5EF4-FFF2-40B4-BE49-F238E27FC236}">
                <a16:creationId xmlns:a16="http://schemas.microsoft.com/office/drawing/2014/main" id="{AD0E3BC3-1F7D-CC0E-F418-E519AB459732}"/>
              </a:ext>
            </a:extLst>
          </p:cNvPr>
          <p:cNvCxnSpPr>
            <a:cxnSpLocks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64" name="Straight Arrow Connector 6163">
            <a:extLst>
              <a:ext uri="{FF2B5EF4-FFF2-40B4-BE49-F238E27FC236}">
                <a16:creationId xmlns:a16="http://schemas.microsoft.com/office/drawing/2014/main" id="{3F1C8A0E-679F-4AC6-1310-E7243F43B7C1}"/>
              </a:ext>
            </a:extLst>
          </p:cNvPr>
          <p:cNvCxnSpPr>
            <a:cxnSpLocks/>
            <a:endCxn id="6162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65" name="Straight Arrow Connector 6164">
            <a:extLst>
              <a:ext uri="{FF2B5EF4-FFF2-40B4-BE49-F238E27FC236}">
                <a16:creationId xmlns:a16="http://schemas.microsoft.com/office/drawing/2014/main" id="{8C5E2027-C060-2B8E-5AA8-52A38856ED6B}"/>
              </a:ext>
            </a:extLst>
          </p:cNvPr>
          <p:cNvCxnSpPr>
            <a:cxnSpLocks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72" name="Rectangle 6171">
            <a:extLst>
              <a:ext uri="{FF2B5EF4-FFF2-40B4-BE49-F238E27FC236}">
                <a16:creationId xmlns:a16="http://schemas.microsoft.com/office/drawing/2014/main" id="{CA512682-56AC-7017-C3EE-BC6004598EB5}"/>
              </a:ext>
            </a:extLst>
          </p:cNvPr>
          <p:cNvSpPr/>
          <p:nvPr/>
        </p:nvSpPr>
        <p:spPr bwMode="auto">
          <a:xfrm>
            <a:off x="8786706" y="3443084"/>
            <a:ext cx="635201" cy="2483150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Observability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3" name="Rectangle 6172">
            <a:extLst>
              <a:ext uri="{FF2B5EF4-FFF2-40B4-BE49-F238E27FC236}">
                <a16:creationId xmlns:a16="http://schemas.microsoft.com/office/drawing/2014/main" id="{FDB18935-D938-4BAE-5090-D3A6F589DDF0}"/>
              </a:ext>
            </a:extLst>
          </p:cNvPr>
          <p:cNvSpPr/>
          <p:nvPr/>
        </p:nvSpPr>
        <p:spPr bwMode="auto">
          <a:xfrm>
            <a:off x="8120400" y="3443084"/>
            <a:ext cx="626215" cy="2483149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Process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4" name="TextBox 6173">
            <a:extLst>
              <a:ext uri="{FF2B5EF4-FFF2-40B4-BE49-F238E27FC236}">
                <a16:creationId xmlns:a16="http://schemas.microsoft.com/office/drawing/2014/main" id="{CCC8AFB5-0C90-D722-A449-6D6FFC92C034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6175" name="TextBox 6174">
            <a:extLst>
              <a:ext uri="{FF2B5EF4-FFF2-40B4-BE49-F238E27FC236}">
                <a16:creationId xmlns:a16="http://schemas.microsoft.com/office/drawing/2014/main" id="{7E56EC20-98C7-AB2A-B16D-824D7212C93E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6176" name="TextBox 6175">
            <a:extLst>
              <a:ext uri="{FF2B5EF4-FFF2-40B4-BE49-F238E27FC236}">
                <a16:creationId xmlns:a16="http://schemas.microsoft.com/office/drawing/2014/main" id="{8411042B-9C5A-959C-0968-7E4FBA2ECF6C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6177" name="TextBox 6176">
            <a:extLst>
              <a:ext uri="{FF2B5EF4-FFF2-40B4-BE49-F238E27FC236}">
                <a16:creationId xmlns:a16="http://schemas.microsoft.com/office/drawing/2014/main" id="{4A534D9A-F627-DCE0-629F-137177BB8AEA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Integration</a:t>
            </a:r>
          </a:p>
        </p:txBody>
      </p:sp>
      <p:sp>
        <p:nvSpPr>
          <p:cNvPr id="6178" name="Rectangle 6177">
            <a:extLst>
              <a:ext uri="{FF2B5EF4-FFF2-40B4-BE49-F238E27FC236}">
                <a16:creationId xmlns:a16="http://schemas.microsoft.com/office/drawing/2014/main" id="{F4885BCD-9A88-3767-E312-AE4D00D599C6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6179" name="Straight Connector 6178">
            <a:extLst>
              <a:ext uri="{FF2B5EF4-FFF2-40B4-BE49-F238E27FC236}">
                <a16:creationId xmlns:a16="http://schemas.microsoft.com/office/drawing/2014/main" id="{F12B747C-1180-D844-8C6E-A8C4BAC327A0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80" name="Straight Connector 6179">
            <a:extLst>
              <a:ext uri="{FF2B5EF4-FFF2-40B4-BE49-F238E27FC236}">
                <a16:creationId xmlns:a16="http://schemas.microsoft.com/office/drawing/2014/main" id="{E92AF925-1907-685E-B48E-AE7C2EED676C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81" name="Straight Connector 6180">
            <a:extLst>
              <a:ext uri="{FF2B5EF4-FFF2-40B4-BE49-F238E27FC236}">
                <a16:creationId xmlns:a16="http://schemas.microsoft.com/office/drawing/2014/main" id="{1A362ED9-A83E-2A71-E6E2-C637C8176FEC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972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608975">
              <a:defRPr/>
            </a:pP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Data Lakehouse 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608975">
              <a:spcBef>
                <a:spcPts val="1465"/>
              </a:spcBef>
              <a:buClr>
                <a:srgbClr val="000000"/>
              </a:buClr>
              <a:defRPr/>
            </a:pPr>
            <a:r>
              <a:rPr lang="en-US" sz="1599" kern="0" dirty="0">
                <a:solidFill>
                  <a:srgbClr val="EC8803"/>
                </a:solidFill>
              </a:rPr>
              <a:t>Architecture Review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26215-1583-B2D7-C9BE-B01EBDBDD982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ustomer Data Icons - Free SVG &amp; PNG Customer Data Images - Noun Project">
            <a:extLst>
              <a:ext uri="{FF2B5EF4-FFF2-40B4-BE49-F238E27FC236}">
                <a16:creationId xmlns:a16="http://schemas.microsoft.com/office/drawing/2014/main" id="{BAD6E547-9827-4254-AE43-884DD5691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6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98767D-61B0-D039-2554-9E0BB1D53B7B}"/>
              </a:ext>
            </a:extLst>
          </p:cNvPr>
          <p:cNvCxnSpPr>
            <a:cxnSpLocks/>
            <a:stCxn id="6148" idx="2"/>
          </p:cNvCxnSpPr>
          <p:nvPr/>
        </p:nvCxnSpPr>
        <p:spPr bwMode="auto">
          <a:xfrm>
            <a:off x="1871492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50" name="Picture 6" descr="line icon for adaptation 16058597 Vector Art at Vecteezy">
            <a:extLst>
              <a:ext uri="{FF2B5EF4-FFF2-40B4-BE49-F238E27FC236}">
                <a16:creationId xmlns:a16="http://schemas.microsoft.com/office/drawing/2014/main" id="{E725C201-079B-AB1B-AC4F-31549061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53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211521F-EDD2-5D99-47AD-3F84699FC82B}"/>
              </a:ext>
            </a:extLst>
          </p:cNvPr>
          <p:cNvCxnSpPr>
            <a:cxnSpLocks/>
            <a:stCxn id="6150" idx="2"/>
          </p:cNvCxnSpPr>
          <p:nvPr/>
        </p:nvCxnSpPr>
        <p:spPr bwMode="auto">
          <a:xfrm>
            <a:off x="5324239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52" name="Picture 8" descr="data entry clerk line icon vector illustration 10221583 Vector Art at  Vecteezy">
            <a:extLst>
              <a:ext uri="{FF2B5EF4-FFF2-40B4-BE49-F238E27FC236}">
                <a16:creationId xmlns:a16="http://schemas.microsoft.com/office/drawing/2014/main" id="{2723B1BF-449B-E0D7-65D2-39D845BDF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703" y="1727925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CE2F62-71D9-4077-FFEF-881D802BC54B}"/>
              </a:ext>
            </a:extLst>
          </p:cNvPr>
          <p:cNvCxnSpPr>
            <a:cxnSpLocks/>
            <a:stCxn id="6152" idx="2"/>
          </p:cNvCxnSpPr>
          <p:nvPr/>
        </p:nvCxnSpPr>
        <p:spPr bwMode="auto">
          <a:xfrm flipH="1">
            <a:off x="9017087" y="2638696"/>
            <a:ext cx="2" cy="27001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178E933-9ECA-5EB3-AA68-651CC1BE0A1C}"/>
              </a:ext>
            </a:extLst>
          </p:cNvPr>
          <p:cNvSpPr txBox="1"/>
          <p:nvPr/>
        </p:nvSpPr>
        <p:spPr>
          <a:xfrm>
            <a:off x="1194099" y="148044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Consumer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70382B-76F9-60EA-9DD4-5B50C011FD83}"/>
              </a:ext>
            </a:extLst>
          </p:cNvPr>
          <p:cNvSpPr txBox="1"/>
          <p:nvPr/>
        </p:nvSpPr>
        <p:spPr>
          <a:xfrm>
            <a:off x="2326877" y="1817582"/>
            <a:ext cx="1539204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Self Service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Discover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Trust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Understand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EE32D0-84F0-9D90-DA16-92BA170286DF}"/>
              </a:ext>
            </a:extLst>
          </p:cNvPr>
          <p:cNvSpPr txBox="1"/>
          <p:nvPr/>
        </p:nvSpPr>
        <p:spPr>
          <a:xfrm>
            <a:off x="4654824" y="1480445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Producer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62E79A-14DF-6599-9962-0DD683D15777}"/>
              </a:ext>
            </a:extLst>
          </p:cNvPr>
          <p:cNvSpPr txBox="1"/>
          <p:nvPr/>
        </p:nvSpPr>
        <p:spPr>
          <a:xfrm>
            <a:off x="5844975" y="1817582"/>
            <a:ext cx="1359668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Self Service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Share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Update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Package Data</a:t>
            </a:r>
            <a:endParaRPr lang="en-VN" sz="1100" dirty="0">
              <a:solidFill>
                <a:srgbClr val="EC8803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8FBFC9E-853E-1B44-7D21-0D5E649EB5E8}"/>
              </a:ext>
            </a:extLst>
          </p:cNvPr>
          <p:cNvSpPr txBox="1"/>
          <p:nvPr/>
        </p:nvSpPr>
        <p:spPr>
          <a:xfrm>
            <a:off x="8347673" y="1477024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Operator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BF215BD-6C9D-94C5-9E1E-E21FCCFDF702}"/>
              </a:ext>
            </a:extLst>
          </p:cNvPr>
          <p:cNvSpPr txBox="1"/>
          <p:nvPr/>
        </p:nvSpPr>
        <p:spPr>
          <a:xfrm>
            <a:off x="9370920" y="1817582"/>
            <a:ext cx="2164375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Proactive Alert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Data Quality Remediate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Metadata Impact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Data Incident Management</a:t>
            </a:r>
            <a:endParaRPr lang="en-VN" sz="1100" dirty="0">
              <a:solidFill>
                <a:srgbClr val="EC8803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Monitor Data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611ED11-AEA8-B632-EEF7-DC1F9FD89E0F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B4997A-D973-1D98-1FFD-AD21B1EFFD5E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74161C1-55E0-2072-DE4A-2A91FFFD5EDD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11F602A-068C-90F7-0C60-5323F826904D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7F80D21-22CD-0186-FD88-F65479887FF9}"/>
              </a:ext>
            </a:extLst>
          </p:cNvPr>
          <p:cNvCxnSpPr>
            <a:cxnSpLocks/>
            <a:endCxn id="59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7EA567A-FA89-0ED2-E548-F5F40AEBD479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44" name="Straight Arrow Connector 6143">
            <a:extLst>
              <a:ext uri="{FF2B5EF4-FFF2-40B4-BE49-F238E27FC236}">
                <a16:creationId xmlns:a16="http://schemas.microsoft.com/office/drawing/2014/main" id="{02DCA811-A33A-7003-D1F1-6489FCC09CCC}"/>
              </a:ext>
            </a:extLst>
          </p:cNvPr>
          <p:cNvCxnSpPr>
            <a:cxnSpLocks/>
            <a:endCxn id="61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45" name="Rectangle 6144">
            <a:extLst>
              <a:ext uri="{FF2B5EF4-FFF2-40B4-BE49-F238E27FC236}">
                <a16:creationId xmlns:a16="http://schemas.microsoft.com/office/drawing/2014/main" id="{9AADCD7F-FBAE-49FD-FE77-41C50E71D00F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Lake / GenAI DataStore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47" name="Rectangle 6146">
            <a:extLst>
              <a:ext uri="{FF2B5EF4-FFF2-40B4-BE49-F238E27FC236}">
                <a16:creationId xmlns:a16="http://schemas.microsoft.com/office/drawing/2014/main" id="{9F0AAE40-6890-EC3A-7106-EF0223A9F8DB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6149" name="Rectangle 6148">
            <a:extLst>
              <a:ext uri="{FF2B5EF4-FFF2-40B4-BE49-F238E27FC236}">
                <a16:creationId xmlns:a16="http://schemas.microsoft.com/office/drawing/2014/main" id="{FAFE0BD6-82E4-A632-6C82-9182716C6574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6151" name="Rectangle 6150">
            <a:extLst>
              <a:ext uri="{FF2B5EF4-FFF2-40B4-BE49-F238E27FC236}">
                <a16:creationId xmlns:a16="http://schemas.microsoft.com/office/drawing/2014/main" id="{FB3B1828-8615-C931-0208-072032561969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cxnSp>
        <p:nvCxnSpPr>
          <p:cNvPr id="6153" name="Straight Arrow Connector 6152">
            <a:extLst>
              <a:ext uri="{FF2B5EF4-FFF2-40B4-BE49-F238E27FC236}">
                <a16:creationId xmlns:a16="http://schemas.microsoft.com/office/drawing/2014/main" id="{4C10FD80-3B76-7E4D-3636-FFCC1C492CD1}"/>
              </a:ext>
            </a:extLst>
          </p:cNvPr>
          <p:cNvCxnSpPr>
            <a:cxnSpLocks/>
            <a:endCxn id="6147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54" name="Straight Arrow Connector 6153">
            <a:extLst>
              <a:ext uri="{FF2B5EF4-FFF2-40B4-BE49-F238E27FC236}">
                <a16:creationId xmlns:a16="http://schemas.microsoft.com/office/drawing/2014/main" id="{E4CA7CF7-2C4B-3B0E-D721-172788295F5F}"/>
              </a:ext>
            </a:extLst>
          </p:cNvPr>
          <p:cNvCxnSpPr>
            <a:cxnSpLocks/>
            <a:stCxn id="6145" idx="2"/>
            <a:endCxn id="6149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55" name="Straight Arrow Connector 6154">
            <a:extLst>
              <a:ext uri="{FF2B5EF4-FFF2-40B4-BE49-F238E27FC236}">
                <a16:creationId xmlns:a16="http://schemas.microsoft.com/office/drawing/2014/main" id="{97A7DDF8-B828-3C89-AAD1-4088ED56969D}"/>
              </a:ext>
            </a:extLst>
          </p:cNvPr>
          <p:cNvCxnSpPr>
            <a:cxnSpLocks/>
            <a:endCxn id="6151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56" name="Rectangle 6155">
            <a:extLst>
              <a:ext uri="{FF2B5EF4-FFF2-40B4-BE49-F238E27FC236}">
                <a16:creationId xmlns:a16="http://schemas.microsoft.com/office/drawing/2014/main" id="{868B23DD-A6B7-A0EE-CCD3-6A74348CD515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Virtualization / Data Federation / Query Engine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6157" name="Straight Arrow Connector 6156">
            <a:extLst>
              <a:ext uri="{FF2B5EF4-FFF2-40B4-BE49-F238E27FC236}">
                <a16:creationId xmlns:a16="http://schemas.microsoft.com/office/drawing/2014/main" id="{A3E3966C-40E7-6BDF-54DF-E950B34B3217}"/>
              </a:ext>
            </a:extLst>
          </p:cNvPr>
          <p:cNvCxnSpPr>
            <a:cxnSpLocks/>
            <a:endCxn id="58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58" name="Straight Arrow Connector 6157">
            <a:extLst>
              <a:ext uri="{FF2B5EF4-FFF2-40B4-BE49-F238E27FC236}">
                <a16:creationId xmlns:a16="http://schemas.microsoft.com/office/drawing/2014/main" id="{968D8EDD-3DBD-36B3-6A88-C51C2B6BA991}"/>
              </a:ext>
            </a:extLst>
          </p:cNvPr>
          <p:cNvCxnSpPr>
            <a:cxnSpLocks/>
            <a:endCxn id="6145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04772DC8-064B-C96C-219B-99B818043CCF}"/>
              </a:ext>
            </a:extLst>
          </p:cNvPr>
          <p:cNvSpPr/>
          <p:nvPr/>
        </p:nvSpPr>
        <p:spPr bwMode="auto">
          <a:xfrm>
            <a:off x="1416106" y="3706730"/>
            <a:ext cx="1203233" cy="1862797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60" name="Rectangle 6159">
            <a:extLst>
              <a:ext uri="{FF2B5EF4-FFF2-40B4-BE49-F238E27FC236}">
                <a16:creationId xmlns:a16="http://schemas.microsoft.com/office/drawing/2014/main" id="{51D40E96-9A64-8C4F-EB3B-31CF59F4A585}"/>
              </a:ext>
            </a:extLst>
          </p:cNvPr>
          <p:cNvSpPr/>
          <p:nvPr/>
        </p:nvSpPr>
        <p:spPr bwMode="auto">
          <a:xfrm>
            <a:off x="1488935" y="3885410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Metadata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61" name="Rectangle 6160">
            <a:extLst>
              <a:ext uri="{FF2B5EF4-FFF2-40B4-BE49-F238E27FC236}">
                <a16:creationId xmlns:a16="http://schemas.microsoft.com/office/drawing/2014/main" id="{F8AB8989-236D-D5FA-DF82-F0C3D402EF34}"/>
              </a:ext>
            </a:extLst>
          </p:cNvPr>
          <p:cNvSpPr/>
          <p:nvPr/>
        </p:nvSpPr>
        <p:spPr bwMode="auto">
          <a:xfrm>
            <a:off x="1488935" y="4142292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Lineage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62" name="Rectangle 6161">
            <a:extLst>
              <a:ext uri="{FF2B5EF4-FFF2-40B4-BE49-F238E27FC236}">
                <a16:creationId xmlns:a16="http://schemas.microsoft.com/office/drawing/2014/main" id="{8EBA5B71-2729-3F4D-FC22-05DFF503721C}"/>
              </a:ext>
            </a:extLst>
          </p:cNvPr>
          <p:cNvSpPr/>
          <p:nvPr/>
        </p:nvSpPr>
        <p:spPr bwMode="auto">
          <a:xfrm>
            <a:off x="1481924" y="4645496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Reference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63" name="Rectangle 6162">
            <a:extLst>
              <a:ext uri="{FF2B5EF4-FFF2-40B4-BE49-F238E27FC236}">
                <a16:creationId xmlns:a16="http://schemas.microsoft.com/office/drawing/2014/main" id="{00D6A33A-675F-FB2B-7213-4FBA831BDE68}"/>
              </a:ext>
            </a:extLst>
          </p:cNvPr>
          <p:cNvSpPr/>
          <p:nvPr/>
        </p:nvSpPr>
        <p:spPr bwMode="auto">
          <a:xfrm>
            <a:off x="1481924" y="4991558"/>
            <a:ext cx="1075160" cy="162970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Protection Rule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64" name="Rectangle 6163">
            <a:extLst>
              <a:ext uri="{FF2B5EF4-FFF2-40B4-BE49-F238E27FC236}">
                <a16:creationId xmlns:a16="http://schemas.microsoft.com/office/drawing/2014/main" id="{ABFE8C70-DA9C-109F-91DD-07C87ACE42A1}"/>
              </a:ext>
            </a:extLst>
          </p:cNvPr>
          <p:cNvSpPr/>
          <p:nvPr/>
        </p:nvSpPr>
        <p:spPr bwMode="auto">
          <a:xfrm>
            <a:off x="1494580" y="4393921"/>
            <a:ext cx="1068147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Quality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65" name="Rectangle 6164">
            <a:extLst>
              <a:ext uri="{FF2B5EF4-FFF2-40B4-BE49-F238E27FC236}">
                <a16:creationId xmlns:a16="http://schemas.microsoft.com/office/drawing/2014/main" id="{27343729-D5FC-BD34-B5E7-9599820EAACB}"/>
              </a:ext>
            </a:extLst>
          </p:cNvPr>
          <p:cNvSpPr/>
          <p:nvPr/>
        </p:nvSpPr>
        <p:spPr bwMode="auto">
          <a:xfrm>
            <a:off x="1481924" y="5221836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Master 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1" name="Rectangle 6170">
            <a:extLst>
              <a:ext uri="{FF2B5EF4-FFF2-40B4-BE49-F238E27FC236}">
                <a16:creationId xmlns:a16="http://schemas.microsoft.com/office/drawing/2014/main" id="{310B2087-AE94-559F-A3D4-294354AF8747}"/>
              </a:ext>
            </a:extLst>
          </p:cNvPr>
          <p:cNvSpPr/>
          <p:nvPr/>
        </p:nvSpPr>
        <p:spPr bwMode="auto">
          <a:xfrm>
            <a:off x="1411785" y="2967216"/>
            <a:ext cx="1203233" cy="666900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 Governance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2" name="Rectangle 6171">
            <a:extLst>
              <a:ext uri="{FF2B5EF4-FFF2-40B4-BE49-F238E27FC236}">
                <a16:creationId xmlns:a16="http://schemas.microsoft.com/office/drawing/2014/main" id="{C9EB23D0-7F9D-D111-EA90-FB2C6AE9A9C0}"/>
              </a:ext>
            </a:extLst>
          </p:cNvPr>
          <p:cNvSpPr/>
          <p:nvPr/>
        </p:nvSpPr>
        <p:spPr bwMode="auto">
          <a:xfrm>
            <a:off x="1481924" y="3128016"/>
            <a:ext cx="531603" cy="25977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AI/Agent/MLOps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3" name="Rectangle 6172">
            <a:extLst>
              <a:ext uri="{FF2B5EF4-FFF2-40B4-BE49-F238E27FC236}">
                <a16:creationId xmlns:a16="http://schemas.microsoft.com/office/drawing/2014/main" id="{87680FF2-9FFD-1970-B437-7B972BFF43BB}"/>
              </a:ext>
            </a:extLst>
          </p:cNvPr>
          <p:cNvSpPr/>
          <p:nvPr/>
        </p:nvSpPr>
        <p:spPr bwMode="auto">
          <a:xfrm>
            <a:off x="1479468" y="3437525"/>
            <a:ext cx="531603" cy="153018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GRC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4" name="Rectangle 6173">
            <a:extLst>
              <a:ext uri="{FF2B5EF4-FFF2-40B4-BE49-F238E27FC236}">
                <a16:creationId xmlns:a16="http://schemas.microsoft.com/office/drawing/2014/main" id="{E7B4FB31-86CD-6429-6FCD-A1F338053C0E}"/>
              </a:ext>
            </a:extLst>
          </p:cNvPr>
          <p:cNvSpPr/>
          <p:nvPr/>
        </p:nvSpPr>
        <p:spPr bwMode="auto">
          <a:xfrm>
            <a:off x="2047243" y="3128017"/>
            <a:ext cx="531603" cy="462526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 Lifecycle Manage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5" name="Rectangle 6174">
            <a:extLst>
              <a:ext uri="{FF2B5EF4-FFF2-40B4-BE49-F238E27FC236}">
                <a16:creationId xmlns:a16="http://schemas.microsoft.com/office/drawing/2014/main" id="{C3633953-AB52-A67A-6928-F9A96D8F046F}"/>
              </a:ext>
            </a:extLst>
          </p:cNvPr>
          <p:cNvSpPr/>
          <p:nvPr/>
        </p:nvSpPr>
        <p:spPr bwMode="auto">
          <a:xfrm>
            <a:off x="277993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Advanced Analytic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6" name="Rectangle 6175">
            <a:extLst>
              <a:ext uri="{FF2B5EF4-FFF2-40B4-BE49-F238E27FC236}">
                <a16:creationId xmlns:a16="http://schemas.microsoft.com/office/drawing/2014/main" id="{65CD38A6-0212-ED32-0639-774CC186702B}"/>
              </a:ext>
            </a:extLst>
          </p:cNvPr>
          <p:cNvSpPr/>
          <p:nvPr/>
        </p:nvSpPr>
        <p:spPr bwMode="auto">
          <a:xfrm>
            <a:off x="3956724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AI/ML/Agentic AI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7" name="Rectangle 6176">
            <a:extLst>
              <a:ext uri="{FF2B5EF4-FFF2-40B4-BE49-F238E27FC236}">
                <a16:creationId xmlns:a16="http://schemas.microsoft.com/office/drawing/2014/main" id="{7A4BD4E0-CDE0-F881-66DB-8A0C2B031CB1}"/>
              </a:ext>
            </a:extLst>
          </p:cNvPr>
          <p:cNvSpPr/>
          <p:nvPr/>
        </p:nvSpPr>
        <p:spPr bwMode="auto">
          <a:xfrm>
            <a:off x="513350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BI Report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8" name="Rectangle 6177">
            <a:extLst>
              <a:ext uri="{FF2B5EF4-FFF2-40B4-BE49-F238E27FC236}">
                <a16:creationId xmlns:a16="http://schemas.microsoft.com/office/drawing/2014/main" id="{C11C87DF-9A6F-33FC-C0C9-B3F310520352}"/>
              </a:ext>
            </a:extLst>
          </p:cNvPr>
          <p:cNvSpPr/>
          <p:nvPr/>
        </p:nvSpPr>
        <p:spPr bwMode="auto">
          <a:xfrm>
            <a:off x="6305281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Adhoc-Query</a:t>
            </a:r>
            <a:endParaRPr kumimoji="0" lang="en-VN" sz="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9" name="Rectangle 6178">
            <a:extLst>
              <a:ext uri="{FF2B5EF4-FFF2-40B4-BE49-F238E27FC236}">
                <a16:creationId xmlns:a16="http://schemas.microsoft.com/office/drawing/2014/main" id="{02274E42-A180-730B-7CA7-59CBB47F1776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Object Store / File 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6180" name="Straight Arrow Connector 6179">
            <a:extLst>
              <a:ext uri="{FF2B5EF4-FFF2-40B4-BE49-F238E27FC236}">
                <a16:creationId xmlns:a16="http://schemas.microsoft.com/office/drawing/2014/main" id="{C6BD0520-4AFC-D78A-B56B-DFC393C3235C}"/>
              </a:ext>
            </a:extLst>
          </p:cNvPr>
          <p:cNvCxnSpPr>
            <a:cxnSpLocks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81" name="Straight Arrow Connector 6180">
            <a:extLst>
              <a:ext uri="{FF2B5EF4-FFF2-40B4-BE49-F238E27FC236}">
                <a16:creationId xmlns:a16="http://schemas.microsoft.com/office/drawing/2014/main" id="{382729C6-8CF4-4C98-5676-2EB248C346DD}"/>
              </a:ext>
            </a:extLst>
          </p:cNvPr>
          <p:cNvCxnSpPr>
            <a:cxnSpLocks/>
            <a:endCxn id="6179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82" name="Straight Arrow Connector 6181">
            <a:extLst>
              <a:ext uri="{FF2B5EF4-FFF2-40B4-BE49-F238E27FC236}">
                <a16:creationId xmlns:a16="http://schemas.microsoft.com/office/drawing/2014/main" id="{1B5EAAFC-4131-CD0D-EE39-B51F0B6A236A}"/>
              </a:ext>
            </a:extLst>
          </p:cNvPr>
          <p:cNvCxnSpPr>
            <a:cxnSpLocks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89" name="Rectangle 6188">
            <a:extLst>
              <a:ext uri="{FF2B5EF4-FFF2-40B4-BE49-F238E27FC236}">
                <a16:creationId xmlns:a16="http://schemas.microsoft.com/office/drawing/2014/main" id="{93741373-2B1E-7DF5-F76B-39FCBEF7AC68}"/>
              </a:ext>
            </a:extLst>
          </p:cNvPr>
          <p:cNvSpPr/>
          <p:nvPr/>
        </p:nvSpPr>
        <p:spPr bwMode="auto">
          <a:xfrm>
            <a:off x="8786706" y="3443084"/>
            <a:ext cx="635201" cy="2483150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Observability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90" name="Rectangle 6189">
            <a:extLst>
              <a:ext uri="{FF2B5EF4-FFF2-40B4-BE49-F238E27FC236}">
                <a16:creationId xmlns:a16="http://schemas.microsoft.com/office/drawing/2014/main" id="{04063983-77B3-1175-9257-C39C45E06AC8}"/>
              </a:ext>
            </a:extLst>
          </p:cNvPr>
          <p:cNvSpPr/>
          <p:nvPr/>
        </p:nvSpPr>
        <p:spPr bwMode="auto">
          <a:xfrm>
            <a:off x="8120400" y="3443084"/>
            <a:ext cx="626215" cy="2483149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Process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91" name="TextBox 6190">
            <a:extLst>
              <a:ext uri="{FF2B5EF4-FFF2-40B4-BE49-F238E27FC236}">
                <a16:creationId xmlns:a16="http://schemas.microsoft.com/office/drawing/2014/main" id="{7E5224E2-0959-04D4-7F67-CCFB787278AB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6192" name="TextBox 6191">
            <a:extLst>
              <a:ext uri="{FF2B5EF4-FFF2-40B4-BE49-F238E27FC236}">
                <a16:creationId xmlns:a16="http://schemas.microsoft.com/office/drawing/2014/main" id="{97687C02-DA83-27D8-AED9-CD5E3354741E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6193" name="TextBox 6192">
            <a:extLst>
              <a:ext uri="{FF2B5EF4-FFF2-40B4-BE49-F238E27FC236}">
                <a16:creationId xmlns:a16="http://schemas.microsoft.com/office/drawing/2014/main" id="{AB5B739E-6948-37F7-2FD2-37D50B56428C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6194" name="TextBox 6193">
            <a:extLst>
              <a:ext uri="{FF2B5EF4-FFF2-40B4-BE49-F238E27FC236}">
                <a16:creationId xmlns:a16="http://schemas.microsoft.com/office/drawing/2014/main" id="{00D00414-B1C0-90F5-D488-70828995C668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Integration</a:t>
            </a:r>
          </a:p>
        </p:txBody>
      </p:sp>
      <p:sp>
        <p:nvSpPr>
          <p:cNvPr id="6195" name="Rectangle 6194">
            <a:extLst>
              <a:ext uri="{FF2B5EF4-FFF2-40B4-BE49-F238E27FC236}">
                <a16:creationId xmlns:a16="http://schemas.microsoft.com/office/drawing/2014/main" id="{CE38DAD1-784B-9105-668F-791F8F7D67E2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6196" name="Straight Connector 6195">
            <a:extLst>
              <a:ext uri="{FF2B5EF4-FFF2-40B4-BE49-F238E27FC236}">
                <a16:creationId xmlns:a16="http://schemas.microsoft.com/office/drawing/2014/main" id="{26D1B912-B402-623B-2148-7BD24CC732DE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97" name="Straight Connector 6196">
            <a:extLst>
              <a:ext uri="{FF2B5EF4-FFF2-40B4-BE49-F238E27FC236}">
                <a16:creationId xmlns:a16="http://schemas.microsoft.com/office/drawing/2014/main" id="{96AEED7F-320B-4FD9-17D8-F8D9983E5B14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98" name="Straight Connector 6197">
            <a:extLst>
              <a:ext uri="{FF2B5EF4-FFF2-40B4-BE49-F238E27FC236}">
                <a16:creationId xmlns:a16="http://schemas.microsoft.com/office/drawing/2014/main" id="{00696A64-4D76-614F-DAC8-B8D90CEDE8CA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154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0CAFC8A-C8AD-668D-7C7A-B6A759276B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702566" cy="6858000"/>
          </a:xfrm>
          <a:prstGeom prst="rect">
            <a:avLst/>
          </a:prstGeom>
          <a:solidFill>
            <a:schemeClr val="bg1"/>
          </a:solidFill>
        </p:spPr>
        <p:txBody>
          <a:bodyPr lIns="360000" rIns="72000" anchor="ctr" anchorCtr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SG" sz="4800" b="1" i="0" u="none" strike="noStrike" kern="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Business Partner Review</a:t>
            </a:r>
          </a:p>
        </p:txBody>
      </p:sp>
      <p:pic>
        <p:nvPicPr>
          <p:cNvPr id="3" name="Picture 2" descr="TIN TUYỂN DỤNG TẠI NGÀY HỘI HUTECH IT OPEN 2020] Công Ty Cổ Phần Katalyst  thông báo tuyển dụng thực tập/ làm việc - KHOA CÔNG NGHỆ THÔNG TIN">
            <a:extLst>
              <a:ext uri="{FF2B5EF4-FFF2-40B4-BE49-F238E27FC236}">
                <a16:creationId xmlns:a16="http://schemas.microsoft.com/office/drawing/2014/main" id="{6CA67635-11B9-4072-55E4-4FA7D96F8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38386" r="6256" b="40342"/>
          <a:stretch/>
        </p:blipFill>
        <p:spPr bwMode="auto">
          <a:xfrm>
            <a:off x="261445" y="3973417"/>
            <a:ext cx="3378941" cy="83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7FC2A5-A204-D22C-A817-D2937089923C}"/>
              </a:ext>
            </a:extLst>
          </p:cNvPr>
          <p:cNvCxnSpPr>
            <a:cxnSpLocks/>
          </p:cNvCxnSpPr>
          <p:nvPr/>
        </p:nvCxnSpPr>
        <p:spPr>
          <a:xfrm>
            <a:off x="414338" y="3801965"/>
            <a:ext cx="6958012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146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Katalyst</a:t>
            </a: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 </a:t>
            </a: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–</a:t>
            </a: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 </a:t>
            </a: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Overview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100000"/>
              </a:lnSpc>
              <a:spcBef>
                <a:spcPts val="1465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IBM Plex Sans Light" panose="020B0403050203000203" pitchFamily="34" charset="0"/>
                <a:cs typeface="IBM Plex Sans Light" panose="020B0403050203000203" pitchFamily="34" charset="0"/>
              </a:rPr>
              <a:t>Business Partner Review</a:t>
            </a: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86EDB8F-C5B1-79CC-620F-E9DB4457D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167293"/>
              </p:ext>
            </p:extLst>
          </p:nvPr>
        </p:nvGraphicFramePr>
        <p:xfrm>
          <a:off x="314609" y="1583488"/>
          <a:ext cx="11753344" cy="390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638">
                  <a:extLst>
                    <a:ext uri="{9D8B030D-6E8A-4147-A177-3AD203B41FA5}">
                      <a16:colId xmlns:a16="http://schemas.microsoft.com/office/drawing/2014/main" val="94240032"/>
                    </a:ext>
                  </a:extLst>
                </a:gridCol>
                <a:gridCol w="5390706">
                  <a:extLst>
                    <a:ext uri="{9D8B030D-6E8A-4147-A177-3AD203B41FA5}">
                      <a16:colId xmlns:a16="http://schemas.microsoft.com/office/drawing/2014/main" val="178132709"/>
                    </a:ext>
                  </a:extLst>
                </a:gridCol>
              </a:tblGrid>
              <a:tr h="394167">
                <a:tc>
                  <a:txBody>
                    <a:bodyPr/>
                    <a:lstStyle/>
                    <a:p>
                      <a:r>
                        <a:rPr lang="en-VN" b="0" dirty="0">
                          <a:solidFill>
                            <a:schemeClr val="bg1"/>
                          </a:solidFill>
                          <a:latin typeface=""/>
                        </a:rPr>
                        <a:t>Proposed Architecture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88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8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VN" b="0" dirty="0">
                          <a:solidFill>
                            <a:schemeClr val="bg1"/>
                          </a:solidFill>
                          <a:latin typeface=""/>
                        </a:rPr>
                        <a:t>Proposed Components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88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001581"/>
                  </a:ext>
                </a:extLst>
              </a:tr>
              <a:tr h="3508745"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45625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313CFEF-FDD8-706E-5250-06E8AC5DF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04" y="2079942"/>
            <a:ext cx="6153572" cy="330085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26D53D-56DB-A6F1-E84C-B7DC7109F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324" y="2079941"/>
            <a:ext cx="5215759" cy="33008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778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" name="Rectangle 14335">
            <a:extLst>
              <a:ext uri="{FF2B5EF4-FFF2-40B4-BE49-F238E27FC236}">
                <a16:creationId xmlns:a16="http://schemas.microsoft.com/office/drawing/2014/main" id="{FB79A7B0-D4C4-E8C2-5B6C-968D1FB9948E}"/>
              </a:ext>
            </a:extLst>
          </p:cNvPr>
          <p:cNvSpPr/>
          <p:nvPr/>
        </p:nvSpPr>
        <p:spPr bwMode="auto">
          <a:xfrm>
            <a:off x="8786706" y="3443084"/>
            <a:ext cx="635201" cy="2483150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Observability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4337" name="Rectangle 14336">
            <a:extLst>
              <a:ext uri="{FF2B5EF4-FFF2-40B4-BE49-F238E27FC236}">
                <a16:creationId xmlns:a16="http://schemas.microsoft.com/office/drawing/2014/main" id="{619ECC99-6397-DD63-1A90-863CF2CC4655}"/>
              </a:ext>
            </a:extLst>
          </p:cNvPr>
          <p:cNvSpPr/>
          <p:nvPr/>
        </p:nvSpPr>
        <p:spPr bwMode="auto">
          <a:xfrm>
            <a:off x="8120400" y="3443084"/>
            <a:ext cx="626215" cy="2483149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Process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Katalyst</a:t>
            </a: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 – Component Mapping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100000"/>
              </a:lnSpc>
              <a:spcBef>
                <a:spcPts val="1465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IBM Plex Sans Light" panose="020B0403050203000203" pitchFamily="34" charset="0"/>
                <a:cs typeface="IBM Plex Sans Light" panose="020B0403050203000203" pitchFamily="34" charset="0"/>
              </a:rPr>
              <a:t>Business Partner Review</a:t>
            </a: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E458AE7-6555-1712-AC46-D7EE0C9B3EFA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58" name="Picture 4" descr="Customer Data Icons - Free SVG &amp; PNG Customer Data Images - Noun Project">
            <a:extLst>
              <a:ext uri="{FF2B5EF4-FFF2-40B4-BE49-F238E27FC236}">
                <a16:creationId xmlns:a16="http://schemas.microsoft.com/office/drawing/2014/main" id="{8ADE1F90-A49F-E461-3919-D1F95002D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6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6CAAB-C962-122E-FE55-B9E2B4C7BC4F}"/>
              </a:ext>
            </a:extLst>
          </p:cNvPr>
          <p:cNvCxnSpPr>
            <a:cxnSpLocks/>
            <a:stCxn id="58" idx="2"/>
          </p:cNvCxnSpPr>
          <p:nvPr/>
        </p:nvCxnSpPr>
        <p:spPr bwMode="auto">
          <a:xfrm>
            <a:off x="1871492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Picture 6" descr="line icon for adaptation 16058597 Vector Art at Vecteezy">
            <a:extLst>
              <a:ext uri="{FF2B5EF4-FFF2-40B4-BE49-F238E27FC236}">
                <a16:creationId xmlns:a16="http://schemas.microsoft.com/office/drawing/2014/main" id="{01922313-588E-4D7F-7F02-F1A640A96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53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E24788C-784F-31DC-2172-0A4FE5C75F81}"/>
              </a:ext>
            </a:extLst>
          </p:cNvPr>
          <p:cNvCxnSpPr>
            <a:cxnSpLocks/>
            <a:stCxn id="60" idx="2"/>
          </p:cNvCxnSpPr>
          <p:nvPr/>
        </p:nvCxnSpPr>
        <p:spPr bwMode="auto">
          <a:xfrm>
            <a:off x="5324239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8" descr="data entry clerk line icon vector illustration 10221583 Vector Art at  Vecteezy">
            <a:extLst>
              <a:ext uri="{FF2B5EF4-FFF2-40B4-BE49-F238E27FC236}">
                <a16:creationId xmlns:a16="http://schemas.microsoft.com/office/drawing/2014/main" id="{A1F1E820-B14A-A5EC-1D70-BEA66662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703" y="1727925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E3D6732-03A6-F5E3-008D-6F6D53CE957A}"/>
              </a:ext>
            </a:extLst>
          </p:cNvPr>
          <p:cNvCxnSpPr>
            <a:cxnSpLocks/>
            <a:stCxn id="62" idx="2"/>
          </p:cNvCxnSpPr>
          <p:nvPr/>
        </p:nvCxnSpPr>
        <p:spPr bwMode="auto">
          <a:xfrm flipH="1">
            <a:off x="9017087" y="2638696"/>
            <a:ext cx="2" cy="27001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12" name="TextBox 13311">
            <a:extLst>
              <a:ext uri="{FF2B5EF4-FFF2-40B4-BE49-F238E27FC236}">
                <a16:creationId xmlns:a16="http://schemas.microsoft.com/office/drawing/2014/main" id="{B117A84A-6BC3-C7CF-88B0-682109526EB9}"/>
              </a:ext>
            </a:extLst>
          </p:cNvPr>
          <p:cNvSpPr txBox="1"/>
          <p:nvPr/>
        </p:nvSpPr>
        <p:spPr>
          <a:xfrm>
            <a:off x="1194099" y="148044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Consumer</a:t>
            </a:r>
          </a:p>
        </p:txBody>
      </p:sp>
      <p:sp>
        <p:nvSpPr>
          <p:cNvPr id="13313" name="TextBox 13312">
            <a:extLst>
              <a:ext uri="{FF2B5EF4-FFF2-40B4-BE49-F238E27FC236}">
                <a16:creationId xmlns:a16="http://schemas.microsoft.com/office/drawing/2014/main" id="{515ABD30-2D6F-E33F-498D-6498DE147D24}"/>
              </a:ext>
            </a:extLst>
          </p:cNvPr>
          <p:cNvSpPr txBox="1"/>
          <p:nvPr/>
        </p:nvSpPr>
        <p:spPr>
          <a:xfrm>
            <a:off x="2326877" y="1817582"/>
            <a:ext cx="1539204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Self Service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Discover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Trust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Understand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13315" name="TextBox 13314">
            <a:extLst>
              <a:ext uri="{FF2B5EF4-FFF2-40B4-BE49-F238E27FC236}">
                <a16:creationId xmlns:a16="http://schemas.microsoft.com/office/drawing/2014/main" id="{7CD27DBE-56A5-3902-8668-4E155BFBD42E}"/>
              </a:ext>
            </a:extLst>
          </p:cNvPr>
          <p:cNvSpPr txBox="1"/>
          <p:nvPr/>
        </p:nvSpPr>
        <p:spPr>
          <a:xfrm>
            <a:off x="4654824" y="1480445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Producer</a:t>
            </a:r>
          </a:p>
        </p:txBody>
      </p:sp>
      <p:sp>
        <p:nvSpPr>
          <p:cNvPr id="13316" name="TextBox 13315">
            <a:extLst>
              <a:ext uri="{FF2B5EF4-FFF2-40B4-BE49-F238E27FC236}">
                <a16:creationId xmlns:a16="http://schemas.microsoft.com/office/drawing/2014/main" id="{5692D124-9BDF-CDF0-28EE-7F124BE10CA4}"/>
              </a:ext>
            </a:extLst>
          </p:cNvPr>
          <p:cNvSpPr txBox="1"/>
          <p:nvPr/>
        </p:nvSpPr>
        <p:spPr>
          <a:xfrm>
            <a:off x="5844975" y="1817582"/>
            <a:ext cx="1359668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Self Service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Share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Update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Package Data</a:t>
            </a:r>
            <a:endParaRPr lang="en-VN" sz="1100" dirty="0">
              <a:solidFill>
                <a:srgbClr val="EC8803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13317" name="TextBox 13316">
            <a:extLst>
              <a:ext uri="{FF2B5EF4-FFF2-40B4-BE49-F238E27FC236}">
                <a16:creationId xmlns:a16="http://schemas.microsoft.com/office/drawing/2014/main" id="{1F7A801D-1EF8-BDC7-9A41-9446CB85C951}"/>
              </a:ext>
            </a:extLst>
          </p:cNvPr>
          <p:cNvSpPr txBox="1"/>
          <p:nvPr/>
        </p:nvSpPr>
        <p:spPr>
          <a:xfrm>
            <a:off x="8347673" y="1477024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Operator</a:t>
            </a:r>
          </a:p>
        </p:txBody>
      </p:sp>
      <p:sp>
        <p:nvSpPr>
          <p:cNvPr id="13318" name="TextBox 13317">
            <a:extLst>
              <a:ext uri="{FF2B5EF4-FFF2-40B4-BE49-F238E27FC236}">
                <a16:creationId xmlns:a16="http://schemas.microsoft.com/office/drawing/2014/main" id="{B45DF0ED-C2C4-82AE-0E55-61093760427F}"/>
              </a:ext>
            </a:extLst>
          </p:cNvPr>
          <p:cNvSpPr txBox="1"/>
          <p:nvPr/>
        </p:nvSpPr>
        <p:spPr>
          <a:xfrm>
            <a:off x="9370920" y="1817582"/>
            <a:ext cx="2164375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Proactive Alert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Data Quality Remediate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Metadata Impact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Data Incident Management</a:t>
            </a:r>
            <a:endParaRPr lang="en-VN" sz="1100" dirty="0">
              <a:solidFill>
                <a:srgbClr val="EC8803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Monitor Data</a:t>
            </a:r>
          </a:p>
        </p:txBody>
      </p:sp>
      <p:sp>
        <p:nvSpPr>
          <p:cNvPr id="13319" name="Rectangle 13318">
            <a:extLst>
              <a:ext uri="{FF2B5EF4-FFF2-40B4-BE49-F238E27FC236}">
                <a16:creationId xmlns:a16="http://schemas.microsoft.com/office/drawing/2014/main" id="{6B7FA3AF-26EE-B5D4-A055-9E0EF9FD73C2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20" name="Rectangle 13319">
            <a:extLst>
              <a:ext uri="{FF2B5EF4-FFF2-40B4-BE49-F238E27FC236}">
                <a16:creationId xmlns:a16="http://schemas.microsoft.com/office/drawing/2014/main" id="{066A7F5D-30D1-9B4A-748B-D6FF3C477F13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3321" name="Rectangle 13320">
            <a:extLst>
              <a:ext uri="{FF2B5EF4-FFF2-40B4-BE49-F238E27FC236}">
                <a16:creationId xmlns:a16="http://schemas.microsoft.com/office/drawing/2014/main" id="{0EE4C9B8-FCD0-ECF9-2217-EFC937891E13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3322" name="Rectangle 13321">
            <a:extLst>
              <a:ext uri="{FF2B5EF4-FFF2-40B4-BE49-F238E27FC236}">
                <a16:creationId xmlns:a16="http://schemas.microsoft.com/office/drawing/2014/main" id="{D3A9EC19-CA1C-3E95-2F10-7B53F452F0E3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13323" name="Straight Arrow Connector 13322">
            <a:extLst>
              <a:ext uri="{FF2B5EF4-FFF2-40B4-BE49-F238E27FC236}">
                <a16:creationId xmlns:a16="http://schemas.microsoft.com/office/drawing/2014/main" id="{2A80CFF4-2C2F-0FBD-BC65-2B96BC59B98F}"/>
              </a:ext>
            </a:extLst>
          </p:cNvPr>
          <p:cNvCxnSpPr>
            <a:cxnSpLocks/>
            <a:endCxn id="13320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24" name="Straight Arrow Connector 13323">
            <a:extLst>
              <a:ext uri="{FF2B5EF4-FFF2-40B4-BE49-F238E27FC236}">
                <a16:creationId xmlns:a16="http://schemas.microsoft.com/office/drawing/2014/main" id="{07AAE6F5-56B5-C5C2-D1A0-86F89D7AF599}"/>
              </a:ext>
            </a:extLst>
          </p:cNvPr>
          <p:cNvCxnSpPr>
            <a:cxnSpLocks/>
            <a:stCxn id="13319" idx="2"/>
            <a:endCxn id="13321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25" name="Straight Arrow Connector 13324">
            <a:extLst>
              <a:ext uri="{FF2B5EF4-FFF2-40B4-BE49-F238E27FC236}">
                <a16:creationId xmlns:a16="http://schemas.microsoft.com/office/drawing/2014/main" id="{AADA07CF-2545-9352-60A4-E92770821338}"/>
              </a:ext>
            </a:extLst>
          </p:cNvPr>
          <p:cNvCxnSpPr>
            <a:cxnSpLocks/>
            <a:endCxn id="13322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26" name="Rectangle 13325">
            <a:extLst>
              <a:ext uri="{FF2B5EF4-FFF2-40B4-BE49-F238E27FC236}">
                <a16:creationId xmlns:a16="http://schemas.microsoft.com/office/drawing/2014/main" id="{05EE2C76-1D4C-91B6-F971-16112B15A8FA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Lake / GenAI DataStore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27" name="Rectangle 13326">
            <a:extLst>
              <a:ext uri="{FF2B5EF4-FFF2-40B4-BE49-F238E27FC236}">
                <a16:creationId xmlns:a16="http://schemas.microsoft.com/office/drawing/2014/main" id="{23C3488E-E2DA-69CB-2B77-598AC9B88594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13328" name="Rectangle 13327">
            <a:extLst>
              <a:ext uri="{FF2B5EF4-FFF2-40B4-BE49-F238E27FC236}">
                <a16:creationId xmlns:a16="http://schemas.microsoft.com/office/drawing/2014/main" id="{7C5125F4-4F68-7483-1017-ACA4A04A302A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13329" name="Rectangle 13328">
            <a:extLst>
              <a:ext uri="{FF2B5EF4-FFF2-40B4-BE49-F238E27FC236}">
                <a16:creationId xmlns:a16="http://schemas.microsoft.com/office/drawing/2014/main" id="{F663759D-42DC-F25A-F8A2-EF325CED1B35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cxnSp>
        <p:nvCxnSpPr>
          <p:cNvPr id="13330" name="Straight Arrow Connector 13329">
            <a:extLst>
              <a:ext uri="{FF2B5EF4-FFF2-40B4-BE49-F238E27FC236}">
                <a16:creationId xmlns:a16="http://schemas.microsoft.com/office/drawing/2014/main" id="{9D22F79C-7B91-C105-03DF-433CE53F0D83}"/>
              </a:ext>
            </a:extLst>
          </p:cNvPr>
          <p:cNvCxnSpPr>
            <a:cxnSpLocks/>
            <a:endCxn id="13327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1" name="Straight Arrow Connector 13330">
            <a:extLst>
              <a:ext uri="{FF2B5EF4-FFF2-40B4-BE49-F238E27FC236}">
                <a16:creationId xmlns:a16="http://schemas.microsoft.com/office/drawing/2014/main" id="{4FB63889-63E9-A495-9571-4FA72E06A73B}"/>
              </a:ext>
            </a:extLst>
          </p:cNvPr>
          <p:cNvCxnSpPr>
            <a:cxnSpLocks/>
            <a:stCxn id="13326" idx="2"/>
            <a:endCxn id="13328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2" name="Straight Arrow Connector 13331">
            <a:extLst>
              <a:ext uri="{FF2B5EF4-FFF2-40B4-BE49-F238E27FC236}">
                <a16:creationId xmlns:a16="http://schemas.microsoft.com/office/drawing/2014/main" id="{331CEC7F-7A31-6D44-8F3F-8CC4A4475607}"/>
              </a:ext>
            </a:extLst>
          </p:cNvPr>
          <p:cNvCxnSpPr>
            <a:cxnSpLocks/>
            <a:endCxn id="13329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33" name="Rectangle 13332">
            <a:extLst>
              <a:ext uri="{FF2B5EF4-FFF2-40B4-BE49-F238E27FC236}">
                <a16:creationId xmlns:a16="http://schemas.microsoft.com/office/drawing/2014/main" id="{D863B894-84B4-CF01-233E-1F8D4AEA6D57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Virtualization / Data Federation / Query Engine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13334" name="Straight Arrow Connector 13333">
            <a:extLst>
              <a:ext uri="{FF2B5EF4-FFF2-40B4-BE49-F238E27FC236}">
                <a16:creationId xmlns:a16="http://schemas.microsoft.com/office/drawing/2014/main" id="{2D01E3C9-4D7D-522D-463D-46B8D7A5526A}"/>
              </a:ext>
            </a:extLst>
          </p:cNvPr>
          <p:cNvCxnSpPr>
            <a:cxnSpLocks/>
            <a:endCxn id="13319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5" name="Straight Arrow Connector 13334">
            <a:extLst>
              <a:ext uri="{FF2B5EF4-FFF2-40B4-BE49-F238E27FC236}">
                <a16:creationId xmlns:a16="http://schemas.microsoft.com/office/drawing/2014/main" id="{E0F08B49-FB01-BFF5-F248-D39F50C1C82F}"/>
              </a:ext>
            </a:extLst>
          </p:cNvPr>
          <p:cNvCxnSpPr>
            <a:cxnSpLocks/>
            <a:endCxn id="13326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36" name="Rectangle 13335">
            <a:extLst>
              <a:ext uri="{FF2B5EF4-FFF2-40B4-BE49-F238E27FC236}">
                <a16:creationId xmlns:a16="http://schemas.microsoft.com/office/drawing/2014/main" id="{DD8A8165-077B-3A2F-770A-B2613B2DF7C4}"/>
              </a:ext>
            </a:extLst>
          </p:cNvPr>
          <p:cNvSpPr/>
          <p:nvPr/>
        </p:nvSpPr>
        <p:spPr bwMode="auto">
          <a:xfrm>
            <a:off x="1416106" y="3706730"/>
            <a:ext cx="1203233" cy="1862797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41" name="Rectangle 13340">
            <a:extLst>
              <a:ext uri="{FF2B5EF4-FFF2-40B4-BE49-F238E27FC236}">
                <a16:creationId xmlns:a16="http://schemas.microsoft.com/office/drawing/2014/main" id="{8ACB4CF5-2E05-9BB2-A55F-9563C764E3AD}"/>
              </a:ext>
            </a:extLst>
          </p:cNvPr>
          <p:cNvSpPr/>
          <p:nvPr/>
        </p:nvSpPr>
        <p:spPr bwMode="auto">
          <a:xfrm>
            <a:off x="1494580" y="4393921"/>
            <a:ext cx="1068147" cy="184267"/>
          </a:xfrm>
          <a:prstGeom prst="rect">
            <a:avLst/>
          </a:prstGeom>
          <a:pattFill prst="wdDnDiag">
            <a:fgClr>
              <a:srgbClr val="FF0000"/>
            </a:fgClr>
            <a:bgClr>
              <a:schemeClr val="bg1"/>
            </a:bgClr>
          </a:patt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Quality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48" name="Rectangle 13347">
            <a:extLst>
              <a:ext uri="{FF2B5EF4-FFF2-40B4-BE49-F238E27FC236}">
                <a16:creationId xmlns:a16="http://schemas.microsoft.com/office/drawing/2014/main" id="{3D9E9F9E-F3FD-74B2-6901-A58B296FE8C5}"/>
              </a:ext>
            </a:extLst>
          </p:cNvPr>
          <p:cNvSpPr/>
          <p:nvPr/>
        </p:nvSpPr>
        <p:spPr bwMode="auto">
          <a:xfrm>
            <a:off x="1411785" y="2967216"/>
            <a:ext cx="1203233" cy="666900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 Governance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52" name="Rectangle 13351">
            <a:extLst>
              <a:ext uri="{FF2B5EF4-FFF2-40B4-BE49-F238E27FC236}">
                <a16:creationId xmlns:a16="http://schemas.microsoft.com/office/drawing/2014/main" id="{D5AE3E0A-E9B5-8598-CE42-270ABB1DC3C7}"/>
              </a:ext>
            </a:extLst>
          </p:cNvPr>
          <p:cNvSpPr/>
          <p:nvPr/>
        </p:nvSpPr>
        <p:spPr bwMode="auto">
          <a:xfrm>
            <a:off x="277993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Advanced Analytic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53" name="Rectangle 13352">
            <a:extLst>
              <a:ext uri="{FF2B5EF4-FFF2-40B4-BE49-F238E27FC236}">
                <a16:creationId xmlns:a16="http://schemas.microsoft.com/office/drawing/2014/main" id="{06789905-5C7A-7828-182D-934118C3B05A}"/>
              </a:ext>
            </a:extLst>
          </p:cNvPr>
          <p:cNvSpPr/>
          <p:nvPr/>
        </p:nvSpPr>
        <p:spPr bwMode="auto">
          <a:xfrm>
            <a:off x="3956724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AI/ML/Agentic AI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54" name="Rectangle 13353">
            <a:extLst>
              <a:ext uri="{FF2B5EF4-FFF2-40B4-BE49-F238E27FC236}">
                <a16:creationId xmlns:a16="http://schemas.microsoft.com/office/drawing/2014/main" id="{A4CE069C-1165-722A-2812-702A612DB9C4}"/>
              </a:ext>
            </a:extLst>
          </p:cNvPr>
          <p:cNvSpPr/>
          <p:nvPr/>
        </p:nvSpPr>
        <p:spPr bwMode="auto">
          <a:xfrm>
            <a:off x="513350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BI Report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55" name="Rectangle 13354">
            <a:extLst>
              <a:ext uri="{FF2B5EF4-FFF2-40B4-BE49-F238E27FC236}">
                <a16:creationId xmlns:a16="http://schemas.microsoft.com/office/drawing/2014/main" id="{03A9093B-FBC2-B82A-BE04-ABB807608E39}"/>
              </a:ext>
            </a:extLst>
          </p:cNvPr>
          <p:cNvSpPr/>
          <p:nvPr/>
        </p:nvSpPr>
        <p:spPr bwMode="auto">
          <a:xfrm>
            <a:off x="6305281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Adhoc-Query</a:t>
            </a:r>
            <a:endParaRPr kumimoji="0" lang="en-VN" sz="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4338" name="Picture 2" descr="DataHub">
            <a:extLst>
              <a:ext uri="{FF2B5EF4-FFF2-40B4-BE49-F238E27FC236}">
                <a16:creationId xmlns:a16="http://schemas.microsoft.com/office/drawing/2014/main" id="{78C19CFE-D12B-4181-9FEB-61CB09B5D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729" y="4653872"/>
            <a:ext cx="428049" cy="42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ashiCorp Vault Logo PNG Vector (AI, PDF, SVG) Free Download">
            <a:extLst>
              <a:ext uri="{FF2B5EF4-FFF2-40B4-BE49-F238E27FC236}">
                <a16:creationId xmlns:a16="http://schemas.microsoft.com/office/drawing/2014/main" id="{5E8CDC73-66C7-7E96-1984-B2077DBC1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756" y="5002520"/>
            <a:ext cx="618974" cy="61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Apache Hive">
            <a:extLst>
              <a:ext uri="{FF2B5EF4-FFF2-40B4-BE49-F238E27FC236}">
                <a16:creationId xmlns:a16="http://schemas.microsoft.com/office/drawing/2014/main" id="{6AE0278D-32D2-ECC4-4F26-4C0A48426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924" y="3987191"/>
            <a:ext cx="1080432" cy="22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Dremio Celebrates Polaris Milestone, Deepens Open-Source Commitment">
            <a:extLst>
              <a:ext uri="{FF2B5EF4-FFF2-40B4-BE49-F238E27FC236}">
                <a16:creationId xmlns:a16="http://schemas.microsoft.com/office/drawing/2014/main" id="{52ED1C32-0A18-A24C-0D8E-CC7124FC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571" y="3371613"/>
            <a:ext cx="1056083" cy="62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>
            <a:extLst>
              <a:ext uri="{FF2B5EF4-FFF2-40B4-BE49-F238E27FC236}">
                <a16:creationId xmlns:a16="http://schemas.microsoft.com/office/drawing/2014/main" id="{BDE68018-ED41-9EA6-F469-AC8630B6E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076" y="3479837"/>
            <a:ext cx="791898" cy="41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0" name="Picture 24">
            <a:extLst>
              <a:ext uri="{FF2B5EF4-FFF2-40B4-BE49-F238E27FC236}">
                <a16:creationId xmlns:a16="http://schemas.microsoft.com/office/drawing/2014/main" id="{589024E8-08B2-DE33-A2BE-8241CC8AE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502" y="3092517"/>
            <a:ext cx="865582" cy="22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2" name="Picture 26" descr="Ml Flow Wordmark Icon | Dashboard Icons">
            <a:extLst>
              <a:ext uri="{FF2B5EF4-FFF2-40B4-BE49-F238E27FC236}">
                <a16:creationId xmlns:a16="http://schemas.microsoft.com/office/drawing/2014/main" id="{FCEBB56B-E117-5C72-86EC-06F21AF8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099" y="3129906"/>
            <a:ext cx="1022339" cy="37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4" name="Picture 28" descr="OpenObserve — Observability for cloud | by Amit Singh Rathore | Dev Genius">
            <a:extLst>
              <a:ext uri="{FF2B5EF4-FFF2-40B4-BE49-F238E27FC236}">
                <a16:creationId xmlns:a16="http://schemas.microsoft.com/office/drawing/2014/main" id="{0FE1989D-82B6-B15A-B72C-081061732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062343" y="4594861"/>
            <a:ext cx="2068661" cy="45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60" name="Rectangle 13359">
            <a:extLst>
              <a:ext uri="{FF2B5EF4-FFF2-40B4-BE49-F238E27FC236}">
                <a16:creationId xmlns:a16="http://schemas.microsoft.com/office/drawing/2014/main" id="{8F3B1816-18A6-2B20-3CD2-3FD859F78912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Object Store / File 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13361" name="Straight Arrow Connector 13360">
            <a:extLst>
              <a:ext uri="{FF2B5EF4-FFF2-40B4-BE49-F238E27FC236}">
                <a16:creationId xmlns:a16="http://schemas.microsoft.com/office/drawing/2014/main" id="{3C938879-F750-976C-B180-8849F9C01531}"/>
              </a:ext>
            </a:extLst>
          </p:cNvPr>
          <p:cNvCxnSpPr>
            <a:cxnSpLocks/>
            <a:stCxn id="13327" idx="2"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65" name="Straight Arrow Connector 13364">
            <a:extLst>
              <a:ext uri="{FF2B5EF4-FFF2-40B4-BE49-F238E27FC236}">
                <a16:creationId xmlns:a16="http://schemas.microsoft.com/office/drawing/2014/main" id="{1FE5E889-65A0-C1C9-C9AB-EDC671684A51}"/>
              </a:ext>
            </a:extLst>
          </p:cNvPr>
          <p:cNvCxnSpPr>
            <a:cxnSpLocks/>
            <a:stCxn id="13328" idx="2"/>
            <a:endCxn id="13360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69" name="Straight Arrow Connector 13368">
            <a:extLst>
              <a:ext uri="{FF2B5EF4-FFF2-40B4-BE49-F238E27FC236}">
                <a16:creationId xmlns:a16="http://schemas.microsoft.com/office/drawing/2014/main" id="{41E8E8CE-0719-4E8D-B941-973E8738FEEB}"/>
              </a:ext>
            </a:extLst>
          </p:cNvPr>
          <p:cNvCxnSpPr>
            <a:cxnSpLocks/>
            <a:stCxn id="13329" idx="2"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368" name="Picture 32" descr="Request: Amazon S3 · Issue #2687 · simple-icons/simple-icons">
            <a:extLst>
              <a:ext uri="{FF2B5EF4-FFF2-40B4-BE49-F238E27FC236}">
                <a16:creationId xmlns:a16="http://schemas.microsoft.com/office/drawing/2014/main" id="{3528BA86-A696-CB58-F253-C5DDBB6DA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938" y="5690366"/>
            <a:ext cx="449299" cy="44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0" name="Picture 34">
            <a:extLst>
              <a:ext uri="{FF2B5EF4-FFF2-40B4-BE49-F238E27FC236}">
                <a16:creationId xmlns:a16="http://schemas.microsoft.com/office/drawing/2014/main" id="{74D6CEDA-8800-F609-8505-847277E0E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438" y="5795550"/>
            <a:ext cx="1286269" cy="33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2" name="Picture 36">
            <a:extLst>
              <a:ext uri="{FF2B5EF4-FFF2-40B4-BE49-F238E27FC236}">
                <a16:creationId xmlns:a16="http://schemas.microsoft.com/office/drawing/2014/main" id="{9089B7BA-DFDB-E4D1-EA9D-E9B0521F6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45" y="4399938"/>
            <a:ext cx="788209" cy="18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4" name="Picture 38">
            <a:extLst>
              <a:ext uri="{FF2B5EF4-FFF2-40B4-BE49-F238E27FC236}">
                <a16:creationId xmlns:a16="http://schemas.microsoft.com/office/drawing/2014/main" id="{96278844-6762-6D4A-1991-8DF9A98EA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796" y="5231967"/>
            <a:ext cx="538196" cy="18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6" name="Picture 40">
            <a:extLst>
              <a:ext uri="{FF2B5EF4-FFF2-40B4-BE49-F238E27FC236}">
                <a16:creationId xmlns:a16="http://schemas.microsoft.com/office/drawing/2014/main" id="{887B4271-E925-F974-72A9-202F800FE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683" y="5236534"/>
            <a:ext cx="570865" cy="11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8" name="Picture 42">
            <a:extLst>
              <a:ext uri="{FF2B5EF4-FFF2-40B4-BE49-F238E27FC236}">
                <a16:creationId xmlns:a16="http://schemas.microsoft.com/office/drawing/2014/main" id="{5ADE14A6-FD7F-D2C6-20A2-F03767D0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55" y="5222189"/>
            <a:ext cx="500886" cy="19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80" name="Picture 44" descr="Dataiku - Wikipedia">
            <a:extLst>
              <a:ext uri="{FF2B5EF4-FFF2-40B4-BE49-F238E27FC236}">
                <a16:creationId xmlns:a16="http://schemas.microsoft.com/office/drawing/2014/main" id="{591506DA-981C-B800-1A9B-70B76A78B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580" y="3126656"/>
            <a:ext cx="334725" cy="15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82" name="Picture 46">
            <a:extLst>
              <a:ext uri="{FF2B5EF4-FFF2-40B4-BE49-F238E27FC236}">
                <a16:creationId xmlns:a16="http://schemas.microsoft.com/office/drawing/2014/main" id="{0EF1A49C-8DC7-144A-73FE-9E1376A5B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713811" y="4209640"/>
            <a:ext cx="1439977" cy="60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9" name="TextBox 14338">
            <a:extLst>
              <a:ext uri="{FF2B5EF4-FFF2-40B4-BE49-F238E27FC236}">
                <a16:creationId xmlns:a16="http://schemas.microsoft.com/office/drawing/2014/main" id="{4B36960B-6A05-2C97-F78F-76967CABF218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14341" name="TextBox 14340">
            <a:extLst>
              <a:ext uri="{FF2B5EF4-FFF2-40B4-BE49-F238E27FC236}">
                <a16:creationId xmlns:a16="http://schemas.microsoft.com/office/drawing/2014/main" id="{CFD71C6F-85D9-BA79-0BAF-6F5D54465FC7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14343" name="TextBox 14342">
            <a:extLst>
              <a:ext uri="{FF2B5EF4-FFF2-40B4-BE49-F238E27FC236}">
                <a16:creationId xmlns:a16="http://schemas.microsoft.com/office/drawing/2014/main" id="{EEFCF0A0-4DCC-D2CD-A564-8EDAFE55E4E9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14345" name="TextBox 14344">
            <a:extLst>
              <a:ext uri="{FF2B5EF4-FFF2-40B4-BE49-F238E27FC236}">
                <a16:creationId xmlns:a16="http://schemas.microsoft.com/office/drawing/2014/main" id="{8B34968C-7199-8453-E191-E3DEABB0302E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Integration</a:t>
            </a:r>
          </a:p>
        </p:txBody>
      </p:sp>
      <p:pic>
        <p:nvPicPr>
          <p:cNvPr id="14347" name="Picture 10">
            <a:extLst>
              <a:ext uri="{FF2B5EF4-FFF2-40B4-BE49-F238E27FC236}">
                <a16:creationId xmlns:a16="http://schemas.microsoft.com/office/drawing/2014/main" id="{DEE057DE-F22A-0B2D-88D4-FBB220743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844" y="3069971"/>
            <a:ext cx="414612" cy="21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9" name="Picture 8" descr="Dremio Celebrates Polaris Milestone, Deepens Open-Source Commitment">
            <a:extLst>
              <a:ext uri="{FF2B5EF4-FFF2-40B4-BE49-F238E27FC236}">
                <a16:creationId xmlns:a16="http://schemas.microsoft.com/office/drawing/2014/main" id="{DECACAD1-C344-7321-43E5-2E7A15579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977" y="3049973"/>
            <a:ext cx="463922" cy="27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51" name="Rectangle 14350">
            <a:extLst>
              <a:ext uri="{FF2B5EF4-FFF2-40B4-BE49-F238E27FC236}">
                <a16:creationId xmlns:a16="http://schemas.microsoft.com/office/drawing/2014/main" id="{2B257759-5B1E-B078-74AE-2BCAD4DBCCCB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14353" name="Straight Connector 14352">
            <a:extLst>
              <a:ext uri="{FF2B5EF4-FFF2-40B4-BE49-F238E27FC236}">
                <a16:creationId xmlns:a16="http://schemas.microsoft.com/office/drawing/2014/main" id="{B492AAFA-5A3A-B6BD-68A8-4BF695882F8A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55" name="Straight Connector 14354">
            <a:extLst>
              <a:ext uri="{FF2B5EF4-FFF2-40B4-BE49-F238E27FC236}">
                <a16:creationId xmlns:a16="http://schemas.microsoft.com/office/drawing/2014/main" id="{902F3BEC-5A71-F823-B945-19F68EAD4B8F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57" name="Straight Connector 14356">
            <a:extLst>
              <a:ext uri="{FF2B5EF4-FFF2-40B4-BE49-F238E27FC236}">
                <a16:creationId xmlns:a16="http://schemas.microsoft.com/office/drawing/2014/main" id="{32F44B8C-C612-19F2-E4F3-ECEB9EFC7BD7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196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0CAFC8A-C8AD-668D-7C7A-B6A759276B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702566" cy="6858000"/>
          </a:xfrm>
          <a:prstGeom prst="rect">
            <a:avLst/>
          </a:prstGeom>
          <a:solidFill>
            <a:schemeClr val="bg1"/>
          </a:solidFill>
        </p:spPr>
        <p:txBody>
          <a:bodyPr lIns="360000" rIns="72000" anchor="ctr" anchorCtr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SG" sz="4800" b="1" i="0" u="none" strike="noStrike" kern="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Business Partner Review</a:t>
            </a:r>
          </a:p>
        </p:txBody>
      </p:sp>
      <p:pic>
        <p:nvPicPr>
          <p:cNvPr id="4" name="Picture 2" descr="Ibm Logo PNG &amp; SVG Design For T-Shirts">
            <a:extLst>
              <a:ext uri="{FF2B5EF4-FFF2-40B4-BE49-F238E27FC236}">
                <a16:creationId xmlns:a16="http://schemas.microsoft.com/office/drawing/2014/main" id="{F884AE25-3AE3-AFFA-9C10-1F2ED4FDA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47" y="3429000"/>
            <a:ext cx="2013921" cy="201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EF25D7-A47F-0977-4A90-8357D5BDE67A}"/>
              </a:ext>
            </a:extLst>
          </p:cNvPr>
          <p:cNvCxnSpPr>
            <a:cxnSpLocks/>
          </p:cNvCxnSpPr>
          <p:nvPr/>
        </p:nvCxnSpPr>
        <p:spPr>
          <a:xfrm>
            <a:off x="414338" y="3801965"/>
            <a:ext cx="6958012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144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67F60A-F00C-8268-96CC-2771DB675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609611"/>
              </p:ext>
            </p:extLst>
          </p:nvPr>
        </p:nvGraphicFramePr>
        <p:xfrm>
          <a:off x="314609" y="1472911"/>
          <a:ext cx="11753344" cy="4449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2219">
                  <a:extLst>
                    <a:ext uri="{9D8B030D-6E8A-4147-A177-3AD203B41FA5}">
                      <a16:colId xmlns:a16="http://schemas.microsoft.com/office/drawing/2014/main" val="3819848094"/>
                    </a:ext>
                  </a:extLst>
                </a:gridCol>
                <a:gridCol w="4221125">
                  <a:extLst>
                    <a:ext uri="{9D8B030D-6E8A-4147-A177-3AD203B41FA5}">
                      <a16:colId xmlns:a16="http://schemas.microsoft.com/office/drawing/2014/main" val="410947404"/>
                    </a:ext>
                  </a:extLst>
                </a:gridCol>
              </a:tblGrid>
              <a:tr h="394167">
                <a:tc>
                  <a:txBody>
                    <a:bodyPr/>
                    <a:lstStyle/>
                    <a:p>
                      <a:r>
                        <a:rPr lang="en-VN" b="0" dirty="0">
                          <a:solidFill>
                            <a:schemeClr val="bg1"/>
                          </a:solidFill>
                          <a:latin typeface=""/>
                        </a:rPr>
                        <a:t>Proposed Architecture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88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8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VN" b="0" dirty="0">
                          <a:solidFill>
                            <a:schemeClr val="bg1"/>
                          </a:solidFill>
                          <a:latin typeface=""/>
                        </a:rPr>
                        <a:t>Proposed Components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88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36478"/>
                  </a:ext>
                </a:extLst>
              </a:tr>
              <a:tr h="4055257"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958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313CFEF-FDD8-706E-5250-06E8AC5DF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779" y="1945111"/>
            <a:ext cx="7312023" cy="3849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IBM</a:t>
            </a: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 </a:t>
            </a: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–</a:t>
            </a: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 </a:t>
            </a: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Overview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100000"/>
              </a:lnSpc>
              <a:spcBef>
                <a:spcPts val="1465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IBM Plex Sans Light" panose="020B0403050203000203" pitchFamily="34" charset="0"/>
                <a:cs typeface="IBM Plex Sans Light" panose="020B0403050203000203" pitchFamily="34" charset="0"/>
              </a:rPr>
              <a:t>Business Partner Review</a:t>
            </a: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26D53D-56DB-A6F1-E84C-B7DC7109F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9312" y="1945112"/>
            <a:ext cx="3990550" cy="3849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1798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7AF6630-914F-CAB3-8723-BD83FFF0AD6D}"/>
              </a:ext>
            </a:extLst>
          </p:cNvPr>
          <p:cNvSpPr/>
          <p:nvPr/>
        </p:nvSpPr>
        <p:spPr bwMode="auto">
          <a:xfrm>
            <a:off x="1416106" y="3706730"/>
            <a:ext cx="1203233" cy="1862797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8421FA-93CD-C355-2B8C-5685DB3FC55D}"/>
              </a:ext>
            </a:extLst>
          </p:cNvPr>
          <p:cNvSpPr/>
          <p:nvPr/>
        </p:nvSpPr>
        <p:spPr bwMode="auto">
          <a:xfrm>
            <a:off x="8120400" y="3443084"/>
            <a:ext cx="626215" cy="2483149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Process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C96E4D-8764-D700-E250-5C29A7F81231}"/>
              </a:ext>
            </a:extLst>
          </p:cNvPr>
          <p:cNvSpPr/>
          <p:nvPr/>
        </p:nvSpPr>
        <p:spPr bwMode="auto">
          <a:xfrm>
            <a:off x="8786706" y="3443084"/>
            <a:ext cx="635201" cy="2483150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Observability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IBM – Component Mapping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100000"/>
              </a:lnSpc>
              <a:spcBef>
                <a:spcPts val="1465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IBM Plex Sans Light" panose="020B0403050203000203" pitchFamily="34" charset="0"/>
                <a:cs typeface="IBM Plex Sans Light" panose="020B0403050203000203" pitchFamily="34" charset="0"/>
              </a:rPr>
              <a:t>Business Partner Review</a:t>
            </a: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E458AE7-6555-1712-AC46-D7EE0C9B3EFA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58" name="Picture 4" descr="Customer Data Icons - Free SVG &amp; PNG Customer Data Images - Noun Project">
            <a:extLst>
              <a:ext uri="{FF2B5EF4-FFF2-40B4-BE49-F238E27FC236}">
                <a16:creationId xmlns:a16="http://schemas.microsoft.com/office/drawing/2014/main" id="{8ADE1F90-A49F-E461-3919-D1F95002D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6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6CAAB-C962-122E-FE55-B9E2B4C7BC4F}"/>
              </a:ext>
            </a:extLst>
          </p:cNvPr>
          <p:cNvCxnSpPr>
            <a:cxnSpLocks/>
            <a:stCxn id="58" idx="2"/>
          </p:cNvCxnSpPr>
          <p:nvPr/>
        </p:nvCxnSpPr>
        <p:spPr bwMode="auto">
          <a:xfrm>
            <a:off x="1871492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Picture 6" descr="line icon for adaptation 16058597 Vector Art at Vecteezy">
            <a:extLst>
              <a:ext uri="{FF2B5EF4-FFF2-40B4-BE49-F238E27FC236}">
                <a16:creationId xmlns:a16="http://schemas.microsoft.com/office/drawing/2014/main" id="{01922313-588E-4D7F-7F02-F1A640A96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53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E24788C-784F-31DC-2172-0A4FE5C75F81}"/>
              </a:ext>
            </a:extLst>
          </p:cNvPr>
          <p:cNvCxnSpPr>
            <a:cxnSpLocks/>
            <a:stCxn id="60" idx="2"/>
          </p:cNvCxnSpPr>
          <p:nvPr/>
        </p:nvCxnSpPr>
        <p:spPr bwMode="auto">
          <a:xfrm>
            <a:off x="5324239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8" descr="data entry clerk line icon vector illustration 10221583 Vector Art at  Vecteezy">
            <a:extLst>
              <a:ext uri="{FF2B5EF4-FFF2-40B4-BE49-F238E27FC236}">
                <a16:creationId xmlns:a16="http://schemas.microsoft.com/office/drawing/2014/main" id="{A1F1E820-B14A-A5EC-1D70-BEA66662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703" y="1727925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E3D6732-03A6-F5E3-008D-6F6D53CE957A}"/>
              </a:ext>
            </a:extLst>
          </p:cNvPr>
          <p:cNvCxnSpPr>
            <a:cxnSpLocks/>
            <a:stCxn id="62" idx="2"/>
          </p:cNvCxnSpPr>
          <p:nvPr/>
        </p:nvCxnSpPr>
        <p:spPr bwMode="auto">
          <a:xfrm flipH="1">
            <a:off x="9017087" y="2638696"/>
            <a:ext cx="2" cy="27001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12" name="TextBox 13311">
            <a:extLst>
              <a:ext uri="{FF2B5EF4-FFF2-40B4-BE49-F238E27FC236}">
                <a16:creationId xmlns:a16="http://schemas.microsoft.com/office/drawing/2014/main" id="{B117A84A-6BC3-C7CF-88B0-682109526EB9}"/>
              </a:ext>
            </a:extLst>
          </p:cNvPr>
          <p:cNvSpPr txBox="1"/>
          <p:nvPr/>
        </p:nvSpPr>
        <p:spPr>
          <a:xfrm>
            <a:off x="1194099" y="148044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Consumer</a:t>
            </a:r>
          </a:p>
        </p:txBody>
      </p:sp>
      <p:sp>
        <p:nvSpPr>
          <p:cNvPr id="13313" name="TextBox 13312">
            <a:extLst>
              <a:ext uri="{FF2B5EF4-FFF2-40B4-BE49-F238E27FC236}">
                <a16:creationId xmlns:a16="http://schemas.microsoft.com/office/drawing/2014/main" id="{515ABD30-2D6F-E33F-498D-6498DE147D24}"/>
              </a:ext>
            </a:extLst>
          </p:cNvPr>
          <p:cNvSpPr txBox="1"/>
          <p:nvPr/>
        </p:nvSpPr>
        <p:spPr>
          <a:xfrm>
            <a:off x="2326877" y="1817582"/>
            <a:ext cx="1539204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Self Service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Discover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Trust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Understand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13315" name="TextBox 13314">
            <a:extLst>
              <a:ext uri="{FF2B5EF4-FFF2-40B4-BE49-F238E27FC236}">
                <a16:creationId xmlns:a16="http://schemas.microsoft.com/office/drawing/2014/main" id="{7CD27DBE-56A5-3902-8668-4E155BFBD42E}"/>
              </a:ext>
            </a:extLst>
          </p:cNvPr>
          <p:cNvSpPr txBox="1"/>
          <p:nvPr/>
        </p:nvSpPr>
        <p:spPr>
          <a:xfrm>
            <a:off x="4654824" y="1480445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Producer</a:t>
            </a:r>
          </a:p>
        </p:txBody>
      </p:sp>
      <p:sp>
        <p:nvSpPr>
          <p:cNvPr id="13316" name="TextBox 13315">
            <a:extLst>
              <a:ext uri="{FF2B5EF4-FFF2-40B4-BE49-F238E27FC236}">
                <a16:creationId xmlns:a16="http://schemas.microsoft.com/office/drawing/2014/main" id="{5692D124-9BDF-CDF0-28EE-7F124BE10CA4}"/>
              </a:ext>
            </a:extLst>
          </p:cNvPr>
          <p:cNvSpPr txBox="1"/>
          <p:nvPr/>
        </p:nvSpPr>
        <p:spPr>
          <a:xfrm>
            <a:off x="5844975" y="1817582"/>
            <a:ext cx="1359668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Self Service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Share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Update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Package Data</a:t>
            </a:r>
            <a:endParaRPr lang="en-VN" sz="1100" dirty="0">
              <a:solidFill>
                <a:srgbClr val="EC8803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13317" name="TextBox 13316">
            <a:extLst>
              <a:ext uri="{FF2B5EF4-FFF2-40B4-BE49-F238E27FC236}">
                <a16:creationId xmlns:a16="http://schemas.microsoft.com/office/drawing/2014/main" id="{1F7A801D-1EF8-BDC7-9A41-9446CB85C951}"/>
              </a:ext>
            </a:extLst>
          </p:cNvPr>
          <p:cNvSpPr txBox="1"/>
          <p:nvPr/>
        </p:nvSpPr>
        <p:spPr>
          <a:xfrm>
            <a:off x="8347673" y="1477024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Operator</a:t>
            </a:r>
          </a:p>
        </p:txBody>
      </p:sp>
      <p:sp>
        <p:nvSpPr>
          <p:cNvPr id="13318" name="TextBox 13317">
            <a:extLst>
              <a:ext uri="{FF2B5EF4-FFF2-40B4-BE49-F238E27FC236}">
                <a16:creationId xmlns:a16="http://schemas.microsoft.com/office/drawing/2014/main" id="{B45DF0ED-C2C4-82AE-0E55-61093760427F}"/>
              </a:ext>
            </a:extLst>
          </p:cNvPr>
          <p:cNvSpPr txBox="1"/>
          <p:nvPr/>
        </p:nvSpPr>
        <p:spPr>
          <a:xfrm>
            <a:off x="9370920" y="1817582"/>
            <a:ext cx="2164375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Proactive Alert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Data Quality Remediate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Metadata Impact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Data Incident Management</a:t>
            </a:r>
            <a:endParaRPr lang="en-VN" sz="1100" dirty="0">
              <a:solidFill>
                <a:srgbClr val="EC8803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Monitor Data</a:t>
            </a:r>
          </a:p>
        </p:txBody>
      </p:sp>
      <p:sp>
        <p:nvSpPr>
          <p:cNvPr id="13319" name="Rectangle 13318">
            <a:extLst>
              <a:ext uri="{FF2B5EF4-FFF2-40B4-BE49-F238E27FC236}">
                <a16:creationId xmlns:a16="http://schemas.microsoft.com/office/drawing/2014/main" id="{6B7FA3AF-26EE-B5D4-A055-9E0EF9FD73C2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20" name="Rectangle 13319">
            <a:extLst>
              <a:ext uri="{FF2B5EF4-FFF2-40B4-BE49-F238E27FC236}">
                <a16:creationId xmlns:a16="http://schemas.microsoft.com/office/drawing/2014/main" id="{066A7F5D-30D1-9B4A-748B-D6FF3C477F13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3321" name="Rectangle 13320">
            <a:extLst>
              <a:ext uri="{FF2B5EF4-FFF2-40B4-BE49-F238E27FC236}">
                <a16:creationId xmlns:a16="http://schemas.microsoft.com/office/drawing/2014/main" id="{0EE4C9B8-FCD0-ECF9-2217-EFC937891E13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3322" name="Rectangle 13321">
            <a:extLst>
              <a:ext uri="{FF2B5EF4-FFF2-40B4-BE49-F238E27FC236}">
                <a16:creationId xmlns:a16="http://schemas.microsoft.com/office/drawing/2014/main" id="{D3A9EC19-CA1C-3E95-2F10-7B53F452F0E3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13323" name="Straight Arrow Connector 13322">
            <a:extLst>
              <a:ext uri="{FF2B5EF4-FFF2-40B4-BE49-F238E27FC236}">
                <a16:creationId xmlns:a16="http://schemas.microsoft.com/office/drawing/2014/main" id="{2A80CFF4-2C2F-0FBD-BC65-2B96BC59B98F}"/>
              </a:ext>
            </a:extLst>
          </p:cNvPr>
          <p:cNvCxnSpPr>
            <a:cxnSpLocks/>
            <a:endCxn id="13320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24" name="Straight Arrow Connector 13323">
            <a:extLst>
              <a:ext uri="{FF2B5EF4-FFF2-40B4-BE49-F238E27FC236}">
                <a16:creationId xmlns:a16="http://schemas.microsoft.com/office/drawing/2014/main" id="{07AAE6F5-56B5-C5C2-D1A0-86F89D7AF599}"/>
              </a:ext>
            </a:extLst>
          </p:cNvPr>
          <p:cNvCxnSpPr>
            <a:cxnSpLocks/>
            <a:stCxn id="13319" idx="2"/>
            <a:endCxn id="13321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25" name="Straight Arrow Connector 13324">
            <a:extLst>
              <a:ext uri="{FF2B5EF4-FFF2-40B4-BE49-F238E27FC236}">
                <a16:creationId xmlns:a16="http://schemas.microsoft.com/office/drawing/2014/main" id="{AADA07CF-2545-9352-60A4-E92770821338}"/>
              </a:ext>
            </a:extLst>
          </p:cNvPr>
          <p:cNvCxnSpPr>
            <a:cxnSpLocks/>
            <a:endCxn id="13322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26" name="Rectangle 13325">
            <a:extLst>
              <a:ext uri="{FF2B5EF4-FFF2-40B4-BE49-F238E27FC236}">
                <a16:creationId xmlns:a16="http://schemas.microsoft.com/office/drawing/2014/main" id="{05EE2C76-1D4C-91B6-F971-16112B15A8FA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Lake / GenAI DataStore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27" name="Rectangle 13326">
            <a:extLst>
              <a:ext uri="{FF2B5EF4-FFF2-40B4-BE49-F238E27FC236}">
                <a16:creationId xmlns:a16="http://schemas.microsoft.com/office/drawing/2014/main" id="{23C3488E-E2DA-69CB-2B77-598AC9B88594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13328" name="Rectangle 13327">
            <a:extLst>
              <a:ext uri="{FF2B5EF4-FFF2-40B4-BE49-F238E27FC236}">
                <a16:creationId xmlns:a16="http://schemas.microsoft.com/office/drawing/2014/main" id="{7C5125F4-4F68-7483-1017-ACA4A04A302A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13329" name="Rectangle 13328">
            <a:extLst>
              <a:ext uri="{FF2B5EF4-FFF2-40B4-BE49-F238E27FC236}">
                <a16:creationId xmlns:a16="http://schemas.microsoft.com/office/drawing/2014/main" id="{F663759D-42DC-F25A-F8A2-EF325CED1B35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cxnSp>
        <p:nvCxnSpPr>
          <p:cNvPr id="13330" name="Straight Arrow Connector 13329">
            <a:extLst>
              <a:ext uri="{FF2B5EF4-FFF2-40B4-BE49-F238E27FC236}">
                <a16:creationId xmlns:a16="http://schemas.microsoft.com/office/drawing/2014/main" id="{9D22F79C-7B91-C105-03DF-433CE53F0D83}"/>
              </a:ext>
            </a:extLst>
          </p:cNvPr>
          <p:cNvCxnSpPr>
            <a:cxnSpLocks/>
            <a:endCxn id="13327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1" name="Straight Arrow Connector 13330">
            <a:extLst>
              <a:ext uri="{FF2B5EF4-FFF2-40B4-BE49-F238E27FC236}">
                <a16:creationId xmlns:a16="http://schemas.microsoft.com/office/drawing/2014/main" id="{4FB63889-63E9-A495-9571-4FA72E06A73B}"/>
              </a:ext>
            </a:extLst>
          </p:cNvPr>
          <p:cNvCxnSpPr>
            <a:cxnSpLocks/>
            <a:stCxn id="13326" idx="2"/>
            <a:endCxn id="13328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2" name="Straight Arrow Connector 13331">
            <a:extLst>
              <a:ext uri="{FF2B5EF4-FFF2-40B4-BE49-F238E27FC236}">
                <a16:creationId xmlns:a16="http://schemas.microsoft.com/office/drawing/2014/main" id="{331CEC7F-7A31-6D44-8F3F-8CC4A4475607}"/>
              </a:ext>
            </a:extLst>
          </p:cNvPr>
          <p:cNvCxnSpPr>
            <a:cxnSpLocks/>
            <a:endCxn id="13329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33" name="Rectangle 13332">
            <a:extLst>
              <a:ext uri="{FF2B5EF4-FFF2-40B4-BE49-F238E27FC236}">
                <a16:creationId xmlns:a16="http://schemas.microsoft.com/office/drawing/2014/main" id="{D863B894-84B4-CF01-233E-1F8D4AEA6D57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Virtualization / Data Federation / Query Engine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13334" name="Straight Arrow Connector 13333">
            <a:extLst>
              <a:ext uri="{FF2B5EF4-FFF2-40B4-BE49-F238E27FC236}">
                <a16:creationId xmlns:a16="http://schemas.microsoft.com/office/drawing/2014/main" id="{2D01E3C9-4D7D-522D-463D-46B8D7A5526A}"/>
              </a:ext>
            </a:extLst>
          </p:cNvPr>
          <p:cNvCxnSpPr>
            <a:cxnSpLocks/>
            <a:endCxn id="13319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5" name="Straight Arrow Connector 13334">
            <a:extLst>
              <a:ext uri="{FF2B5EF4-FFF2-40B4-BE49-F238E27FC236}">
                <a16:creationId xmlns:a16="http://schemas.microsoft.com/office/drawing/2014/main" id="{E0F08B49-FB01-BFF5-F248-D39F50C1C82F}"/>
              </a:ext>
            </a:extLst>
          </p:cNvPr>
          <p:cNvCxnSpPr>
            <a:cxnSpLocks/>
            <a:endCxn id="13326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48" name="Rectangle 13347">
            <a:extLst>
              <a:ext uri="{FF2B5EF4-FFF2-40B4-BE49-F238E27FC236}">
                <a16:creationId xmlns:a16="http://schemas.microsoft.com/office/drawing/2014/main" id="{3D9E9F9E-F3FD-74B2-6901-A58B296FE8C5}"/>
              </a:ext>
            </a:extLst>
          </p:cNvPr>
          <p:cNvSpPr/>
          <p:nvPr/>
        </p:nvSpPr>
        <p:spPr bwMode="auto">
          <a:xfrm>
            <a:off x="1411785" y="2967216"/>
            <a:ext cx="1203233" cy="666900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 Governance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52" name="Rectangle 13351">
            <a:extLst>
              <a:ext uri="{FF2B5EF4-FFF2-40B4-BE49-F238E27FC236}">
                <a16:creationId xmlns:a16="http://schemas.microsoft.com/office/drawing/2014/main" id="{D5AE3E0A-E9B5-8598-CE42-270ABB1DC3C7}"/>
              </a:ext>
            </a:extLst>
          </p:cNvPr>
          <p:cNvSpPr/>
          <p:nvPr/>
        </p:nvSpPr>
        <p:spPr bwMode="auto">
          <a:xfrm>
            <a:off x="277993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Advanced Analytic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53" name="Rectangle 13352">
            <a:extLst>
              <a:ext uri="{FF2B5EF4-FFF2-40B4-BE49-F238E27FC236}">
                <a16:creationId xmlns:a16="http://schemas.microsoft.com/office/drawing/2014/main" id="{06789905-5C7A-7828-182D-934118C3B05A}"/>
              </a:ext>
            </a:extLst>
          </p:cNvPr>
          <p:cNvSpPr/>
          <p:nvPr/>
        </p:nvSpPr>
        <p:spPr bwMode="auto">
          <a:xfrm>
            <a:off x="3956724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AI/ML/Agentic AI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54" name="Rectangle 13353">
            <a:extLst>
              <a:ext uri="{FF2B5EF4-FFF2-40B4-BE49-F238E27FC236}">
                <a16:creationId xmlns:a16="http://schemas.microsoft.com/office/drawing/2014/main" id="{A4CE069C-1165-722A-2812-702A612DB9C4}"/>
              </a:ext>
            </a:extLst>
          </p:cNvPr>
          <p:cNvSpPr/>
          <p:nvPr/>
        </p:nvSpPr>
        <p:spPr bwMode="auto">
          <a:xfrm>
            <a:off x="5133509" y="2984194"/>
            <a:ext cx="1074430" cy="330666"/>
          </a:xfrm>
          <a:prstGeom prst="rect">
            <a:avLst/>
          </a:prstGeom>
          <a:pattFill prst="wdUpDiag">
            <a:fgClr>
              <a:srgbClr val="FF0000"/>
            </a:fgClr>
            <a:bgClr>
              <a:srgbClr val="FAD6FF"/>
            </a:bgClr>
          </a:patt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BI Report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55" name="Rectangle 13354">
            <a:extLst>
              <a:ext uri="{FF2B5EF4-FFF2-40B4-BE49-F238E27FC236}">
                <a16:creationId xmlns:a16="http://schemas.microsoft.com/office/drawing/2014/main" id="{03A9093B-FBC2-B82A-BE04-ABB807608E39}"/>
              </a:ext>
            </a:extLst>
          </p:cNvPr>
          <p:cNvSpPr/>
          <p:nvPr/>
        </p:nvSpPr>
        <p:spPr bwMode="auto">
          <a:xfrm>
            <a:off x="6305281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Adhoc-Query</a:t>
            </a:r>
            <a:endParaRPr kumimoji="0" lang="en-VN" sz="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4346" name="Picture 10">
            <a:extLst>
              <a:ext uri="{FF2B5EF4-FFF2-40B4-BE49-F238E27FC236}">
                <a16:creationId xmlns:a16="http://schemas.microsoft.com/office/drawing/2014/main" id="{BDE68018-ED41-9EA6-F469-AC8630B6E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051" y="3479745"/>
            <a:ext cx="791898" cy="41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60" name="Rectangle 13359">
            <a:extLst>
              <a:ext uri="{FF2B5EF4-FFF2-40B4-BE49-F238E27FC236}">
                <a16:creationId xmlns:a16="http://schemas.microsoft.com/office/drawing/2014/main" id="{8F3B1816-18A6-2B20-3CD2-3FD859F78912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Object Store / File 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13361" name="Straight Arrow Connector 13360">
            <a:extLst>
              <a:ext uri="{FF2B5EF4-FFF2-40B4-BE49-F238E27FC236}">
                <a16:creationId xmlns:a16="http://schemas.microsoft.com/office/drawing/2014/main" id="{3C938879-F750-976C-B180-8849F9C01531}"/>
              </a:ext>
            </a:extLst>
          </p:cNvPr>
          <p:cNvCxnSpPr>
            <a:cxnSpLocks/>
            <a:stCxn id="13327" idx="2"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65" name="Straight Arrow Connector 13364">
            <a:extLst>
              <a:ext uri="{FF2B5EF4-FFF2-40B4-BE49-F238E27FC236}">
                <a16:creationId xmlns:a16="http://schemas.microsoft.com/office/drawing/2014/main" id="{1FE5E889-65A0-C1C9-C9AB-EDC671684A51}"/>
              </a:ext>
            </a:extLst>
          </p:cNvPr>
          <p:cNvCxnSpPr>
            <a:cxnSpLocks/>
            <a:stCxn id="13328" idx="2"/>
            <a:endCxn id="13360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69" name="Straight Arrow Connector 13368">
            <a:extLst>
              <a:ext uri="{FF2B5EF4-FFF2-40B4-BE49-F238E27FC236}">
                <a16:creationId xmlns:a16="http://schemas.microsoft.com/office/drawing/2014/main" id="{41E8E8CE-0719-4E8D-B941-973E8738FEEB}"/>
              </a:ext>
            </a:extLst>
          </p:cNvPr>
          <p:cNvCxnSpPr>
            <a:cxnSpLocks/>
            <a:stCxn id="13329" idx="2"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368" name="Picture 32" descr="Request: Amazon S3 · Issue #2687 · simple-icons/simple-icons">
            <a:extLst>
              <a:ext uri="{FF2B5EF4-FFF2-40B4-BE49-F238E27FC236}">
                <a16:creationId xmlns:a16="http://schemas.microsoft.com/office/drawing/2014/main" id="{3528BA86-A696-CB58-F253-C5DDBB6DA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938" y="5690366"/>
            <a:ext cx="449299" cy="44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0" name="Picture 34">
            <a:extLst>
              <a:ext uri="{FF2B5EF4-FFF2-40B4-BE49-F238E27FC236}">
                <a16:creationId xmlns:a16="http://schemas.microsoft.com/office/drawing/2014/main" id="{74D6CEDA-8800-F609-8505-847277E0E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438" y="5795550"/>
            <a:ext cx="1286269" cy="33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2" name="Picture 36">
            <a:extLst>
              <a:ext uri="{FF2B5EF4-FFF2-40B4-BE49-F238E27FC236}">
                <a16:creationId xmlns:a16="http://schemas.microsoft.com/office/drawing/2014/main" id="{9089B7BA-DFDB-E4D1-EA9D-E9B0521F6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45" y="4399938"/>
            <a:ext cx="788209" cy="18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4" name="Picture 38">
            <a:extLst>
              <a:ext uri="{FF2B5EF4-FFF2-40B4-BE49-F238E27FC236}">
                <a16:creationId xmlns:a16="http://schemas.microsoft.com/office/drawing/2014/main" id="{96278844-6762-6D4A-1991-8DF9A98EA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796" y="5231967"/>
            <a:ext cx="538196" cy="18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6" name="Picture 40">
            <a:extLst>
              <a:ext uri="{FF2B5EF4-FFF2-40B4-BE49-F238E27FC236}">
                <a16:creationId xmlns:a16="http://schemas.microsoft.com/office/drawing/2014/main" id="{887B4271-E925-F974-72A9-202F800FE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683" y="5236534"/>
            <a:ext cx="570865" cy="11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8" name="Picture 42">
            <a:extLst>
              <a:ext uri="{FF2B5EF4-FFF2-40B4-BE49-F238E27FC236}">
                <a16:creationId xmlns:a16="http://schemas.microsoft.com/office/drawing/2014/main" id="{5ADE14A6-FD7F-D2C6-20A2-F03767D0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55" y="5222189"/>
            <a:ext cx="500886" cy="19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4E10A81-3998-0833-C321-511D5672C38F}"/>
              </a:ext>
            </a:extLst>
          </p:cNvPr>
          <p:cNvSpPr/>
          <p:nvPr/>
        </p:nvSpPr>
        <p:spPr bwMode="auto">
          <a:xfrm>
            <a:off x="1437913" y="4333018"/>
            <a:ext cx="1130218" cy="330666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chemeClr val="tx1"/>
                </a:solidFill>
                <a:latin typeface="IBM Plex Sans" panose="020B0503050203000203" pitchFamily="34" charset="0"/>
              </a:rPr>
              <a:t>w</a:t>
            </a:r>
            <a:r>
              <a:rPr lang="en-VN" sz="1200" b="1" dirty="0">
                <a:solidFill>
                  <a:schemeClr val="tx1"/>
                </a:solidFill>
                <a:latin typeface="IBM Plex Sans" panose="020B0503050203000203" pitchFamily="34" charset="0"/>
              </a:rPr>
              <a:t>atson</a:t>
            </a:r>
            <a:r>
              <a:rPr lang="en-VN" sz="1200" b="1" dirty="0">
                <a:solidFill>
                  <a:srgbClr val="0070C0"/>
                </a:solidFill>
                <a:latin typeface="IBM Plex Sans" panose="020B0503050203000203" pitchFamily="34" charset="0"/>
              </a:rPr>
              <a:t>x</a:t>
            </a:r>
            <a:r>
              <a:rPr lang="en-VN" sz="1200" b="1" dirty="0">
                <a:solidFill>
                  <a:schemeClr val="tx1"/>
                </a:solidFill>
                <a:latin typeface="IBM Plex Sans" panose="020B0503050203000203" pitchFamily="34" charset="0"/>
              </a:rPr>
              <a:t>.data 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intelligence</a:t>
            </a:r>
            <a:endParaRPr kumimoji="0" lang="en-VN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EF1B35-B6CC-2CA6-7C9B-D3B4A13E3651}"/>
              </a:ext>
            </a:extLst>
          </p:cNvPr>
          <p:cNvSpPr/>
          <p:nvPr/>
        </p:nvSpPr>
        <p:spPr bwMode="auto">
          <a:xfrm>
            <a:off x="3989280" y="3087289"/>
            <a:ext cx="1074430" cy="330666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>
                <a:solidFill>
                  <a:schemeClr val="tx1"/>
                </a:solidFill>
                <a:latin typeface="IBM Plex Sans" panose="020B0503050203000203" pitchFamily="34" charset="0"/>
              </a:rPr>
              <a:t>w</a:t>
            </a:r>
            <a:r>
              <a:rPr lang="en-VN" sz="1400" b="1" dirty="0">
                <a:solidFill>
                  <a:schemeClr val="tx1"/>
                </a:solidFill>
                <a:latin typeface="IBM Plex Sans" panose="020B0503050203000203" pitchFamily="34" charset="0"/>
              </a:rPr>
              <a:t>atson</a:t>
            </a:r>
            <a:r>
              <a:rPr lang="en-VN" sz="1400" b="1" dirty="0">
                <a:solidFill>
                  <a:srgbClr val="0070C0"/>
                </a:solidFill>
                <a:latin typeface="IBM Plex Sans" panose="020B0503050203000203" pitchFamily="34" charset="0"/>
              </a:rPr>
              <a:t>x</a:t>
            </a:r>
            <a:r>
              <a:rPr lang="en-VN" sz="1400" b="1" dirty="0">
                <a:solidFill>
                  <a:schemeClr val="tx1"/>
                </a:solidFill>
                <a:latin typeface="IBM Plex Sans" panose="020B0503050203000203" pitchFamily="34" charset="0"/>
              </a:rPr>
              <a:t>.ai</a:t>
            </a:r>
            <a:endParaRPr kumimoji="0" lang="en-V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1BFB23-6A5E-39BC-1182-EE04F9255E89}"/>
              </a:ext>
            </a:extLst>
          </p:cNvPr>
          <p:cNvSpPr/>
          <p:nvPr/>
        </p:nvSpPr>
        <p:spPr bwMode="auto">
          <a:xfrm>
            <a:off x="1425032" y="3210480"/>
            <a:ext cx="1201116" cy="330666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b="1" dirty="0">
                <a:solidFill>
                  <a:schemeClr val="tx1"/>
                </a:solidFill>
                <a:latin typeface="IBM Plex Sans" panose="020B0503050203000203" pitchFamily="34" charset="0"/>
              </a:rPr>
              <a:t>w</a:t>
            </a:r>
            <a:r>
              <a:rPr lang="en-VN" sz="900" b="1" dirty="0">
                <a:solidFill>
                  <a:schemeClr val="tx1"/>
                </a:solidFill>
                <a:latin typeface="IBM Plex Sans" panose="020B0503050203000203" pitchFamily="34" charset="0"/>
              </a:rPr>
              <a:t>atson</a:t>
            </a:r>
            <a:r>
              <a:rPr lang="en-VN" sz="900" b="1" dirty="0">
                <a:solidFill>
                  <a:srgbClr val="0070C0"/>
                </a:solidFill>
                <a:latin typeface="IBM Plex Sans" panose="020B0503050203000203" pitchFamily="34" charset="0"/>
              </a:rPr>
              <a:t>x</a:t>
            </a:r>
            <a:r>
              <a:rPr lang="en-VN" sz="900" b="1" dirty="0">
                <a:solidFill>
                  <a:schemeClr val="tx1"/>
                </a:solidFill>
                <a:latin typeface="IBM Plex Sans" panose="020B0503050203000203" pitchFamily="34" charset="0"/>
              </a:rPr>
              <a:t>.governance</a:t>
            </a:r>
            <a:endParaRPr kumimoji="0" lang="en-VN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6386" name="Picture 2" descr="Databand - Bessemer Venture Partners">
            <a:extLst>
              <a:ext uri="{FF2B5EF4-FFF2-40B4-BE49-F238E27FC236}">
                <a16:creationId xmlns:a16="http://schemas.microsoft.com/office/drawing/2014/main" id="{EBECC75B-A508-82F0-7C33-6CBAA7F1D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37737" y="4301291"/>
            <a:ext cx="1149046" cy="67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Ensure Good Data Quality in Presto with Soda">
            <a:extLst>
              <a:ext uri="{FF2B5EF4-FFF2-40B4-BE49-F238E27FC236}">
                <a16:creationId xmlns:a16="http://schemas.microsoft.com/office/drawing/2014/main" id="{17B5ABB7-F4B7-63BF-5F4C-AC6148CEA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75" y="3493827"/>
            <a:ext cx="436079" cy="43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A181C0-09A1-F507-0534-208263A9959E}"/>
              </a:ext>
            </a:extLst>
          </p:cNvPr>
          <p:cNvSpPr/>
          <p:nvPr/>
        </p:nvSpPr>
        <p:spPr bwMode="auto">
          <a:xfrm>
            <a:off x="6606674" y="3578554"/>
            <a:ext cx="1130218" cy="23525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chemeClr val="tx1"/>
                </a:solidFill>
                <a:latin typeface="IBM Plex Sans" panose="020B0503050203000203" pitchFamily="34" charset="0"/>
              </a:rPr>
              <a:t>w</a:t>
            </a:r>
            <a:r>
              <a:rPr lang="en-VN" sz="1200" b="1" dirty="0">
                <a:solidFill>
                  <a:schemeClr val="tx1"/>
                </a:solidFill>
                <a:latin typeface="IBM Plex Sans" panose="020B0503050203000203" pitchFamily="34" charset="0"/>
              </a:rPr>
              <a:t>atson</a:t>
            </a:r>
            <a:r>
              <a:rPr lang="en-VN" sz="1200" b="1" dirty="0">
                <a:solidFill>
                  <a:srgbClr val="0070C0"/>
                </a:solidFill>
                <a:latin typeface="IBM Plex Sans" panose="020B0503050203000203" pitchFamily="34" charset="0"/>
              </a:rPr>
              <a:t>x</a:t>
            </a:r>
            <a:r>
              <a:rPr lang="en-VN" sz="1200" b="1" dirty="0">
                <a:solidFill>
                  <a:schemeClr val="tx1"/>
                </a:solidFill>
                <a:latin typeface="IBM Plex Sans" panose="020B0503050203000203" pitchFamily="34" charset="0"/>
              </a:rPr>
              <a:t>.data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66D7E-0671-8A8C-96C7-C969195B5756}"/>
              </a:ext>
            </a:extLst>
          </p:cNvPr>
          <p:cNvSpPr/>
          <p:nvPr/>
        </p:nvSpPr>
        <p:spPr bwMode="auto">
          <a:xfrm rot="5400000">
            <a:off x="7737523" y="4623479"/>
            <a:ext cx="1376976" cy="550207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>
                <a:solidFill>
                  <a:schemeClr val="tx1"/>
                </a:solidFill>
                <a:latin typeface="IBM Plex Sans" panose="020B0503050203000203" pitchFamily="34" charset="0"/>
              </a:rPr>
              <a:t>w</a:t>
            </a:r>
            <a:r>
              <a:rPr lang="en-VN" sz="1400" b="1" dirty="0">
                <a:solidFill>
                  <a:schemeClr val="tx1"/>
                </a:solidFill>
                <a:latin typeface="IBM Plex Sans" panose="020B0503050203000203" pitchFamily="34" charset="0"/>
              </a:rPr>
              <a:t>atson</a:t>
            </a:r>
            <a:r>
              <a:rPr lang="en-VN" sz="1400" b="1" dirty="0">
                <a:solidFill>
                  <a:srgbClr val="0070C0"/>
                </a:solidFill>
                <a:latin typeface="IBM Plex Sans" panose="020B0503050203000203" pitchFamily="34" charset="0"/>
              </a:rPr>
              <a:t>x</a:t>
            </a:r>
            <a:r>
              <a:rPr lang="en-VN" sz="1400" b="1" dirty="0">
                <a:solidFill>
                  <a:schemeClr val="tx1"/>
                </a:solidFill>
                <a:latin typeface="IBM Plex Sans" panose="020B0503050203000203" pitchFamily="34" charset="0"/>
              </a:rPr>
              <a:t>.data </a:t>
            </a:r>
            <a:r>
              <a:rPr lang="en-VN" sz="1400" dirty="0">
                <a:solidFill>
                  <a:schemeClr val="tx1"/>
                </a:solidFill>
                <a:latin typeface="IBM Plex Sans" panose="020B0503050203000203" pitchFamily="34" charset="0"/>
              </a:rPr>
              <a:t>integration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78E753-E2B7-A3AB-41E7-CE2B11105DF3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38509-C5E4-B44F-78EA-4248B103289B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2E0F03-885A-1AFA-CBF7-1203A5F995F7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F6732-3151-4519-3868-44F98A0A838E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Integration</a:t>
            </a:r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AD67F166-F2CF-CCA3-64DF-A5D5EA40D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39" y="3018243"/>
            <a:ext cx="559869" cy="29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Ensure Good Data Quality in Presto with Soda">
            <a:extLst>
              <a:ext uri="{FF2B5EF4-FFF2-40B4-BE49-F238E27FC236}">
                <a16:creationId xmlns:a16="http://schemas.microsoft.com/office/drawing/2014/main" id="{5ADF054A-F9B7-E55B-4F9B-1F8BA4642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373" y="3021760"/>
            <a:ext cx="280400" cy="28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68B000E-826C-CD76-2655-DB0BF61FA85C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C68476-9038-E8B7-C8D6-BCA35AAC479A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1B95F8-12B0-2CCD-7043-F7CA4525EE0B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2735D4-942A-E15F-A662-9E4A4F62958F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630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0CAFC8A-C8AD-668D-7C7A-B6A759276B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702566" cy="6858000"/>
          </a:xfrm>
          <a:prstGeom prst="rect">
            <a:avLst/>
          </a:prstGeom>
          <a:solidFill>
            <a:schemeClr val="bg1"/>
          </a:solidFill>
        </p:spPr>
        <p:txBody>
          <a:bodyPr lIns="360000" rIns="72000" anchor="ctr" anchorCtr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SG" sz="4800" b="1" i="0" u="none" strike="noStrike" kern="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Business Partner Review</a:t>
            </a:r>
          </a:p>
        </p:txBody>
      </p:sp>
      <p:pic>
        <p:nvPicPr>
          <p:cNvPr id="23554" name="Picture 2" descr="GIỚI THIỆU CHUNG - BNH">
            <a:extLst>
              <a:ext uri="{FF2B5EF4-FFF2-40B4-BE49-F238E27FC236}">
                <a16:creationId xmlns:a16="http://schemas.microsoft.com/office/drawing/2014/main" id="{59D0F739-9138-D2CC-D4F3-53858A371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01" y="4004044"/>
            <a:ext cx="2826931" cy="113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974959-AB1C-3D27-A12D-4BE1B42091F7}"/>
              </a:ext>
            </a:extLst>
          </p:cNvPr>
          <p:cNvCxnSpPr>
            <a:cxnSpLocks/>
          </p:cNvCxnSpPr>
          <p:nvPr/>
        </p:nvCxnSpPr>
        <p:spPr>
          <a:xfrm>
            <a:off x="414338" y="3801965"/>
            <a:ext cx="6958012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714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67F60A-F00C-8268-96CC-2771DB675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507185"/>
              </p:ext>
            </p:extLst>
          </p:nvPr>
        </p:nvGraphicFramePr>
        <p:xfrm>
          <a:off x="314609" y="1472911"/>
          <a:ext cx="11753344" cy="52576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6683">
                  <a:extLst>
                    <a:ext uri="{9D8B030D-6E8A-4147-A177-3AD203B41FA5}">
                      <a16:colId xmlns:a16="http://schemas.microsoft.com/office/drawing/2014/main" val="3819848094"/>
                    </a:ext>
                  </a:extLst>
                </a:gridCol>
                <a:gridCol w="6416661">
                  <a:extLst>
                    <a:ext uri="{9D8B030D-6E8A-4147-A177-3AD203B41FA5}">
                      <a16:colId xmlns:a16="http://schemas.microsoft.com/office/drawing/2014/main" val="410947404"/>
                    </a:ext>
                  </a:extLst>
                </a:gridCol>
              </a:tblGrid>
              <a:tr h="394167">
                <a:tc>
                  <a:txBody>
                    <a:bodyPr/>
                    <a:lstStyle/>
                    <a:p>
                      <a:r>
                        <a:rPr lang="en-VN" b="0" dirty="0">
                          <a:solidFill>
                            <a:schemeClr val="bg1"/>
                          </a:solidFill>
                          <a:latin typeface=""/>
                        </a:rPr>
                        <a:t>Proposed Architecture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88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8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VN" b="0" dirty="0">
                          <a:solidFill>
                            <a:schemeClr val="bg1"/>
                          </a:solidFill>
                          <a:latin typeface=""/>
                        </a:rPr>
                        <a:t>Proposed Components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88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36478"/>
                  </a:ext>
                </a:extLst>
              </a:tr>
              <a:tr h="4863506">
                <a:tc>
                  <a:txBody>
                    <a:bodyPr/>
                    <a:lstStyle/>
                    <a:p>
                      <a:endParaRPr lang="en-VN" dirty="0">
                        <a:latin typeface="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VN" sz="1600" b="0" dirty="0">
                          <a:latin typeface=""/>
                        </a:rPr>
                        <a:t>Data Virtualization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VN" sz="1600" b="0" dirty="0">
                          <a:latin typeface=""/>
                        </a:rPr>
                        <a:t>High Performance RDBMS with built-in ML capabilities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9584"/>
                  </a:ext>
                </a:extLst>
              </a:tr>
            </a:tbl>
          </a:graphicData>
        </a:graphic>
      </p:graphicFrame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BNH – Overview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100000"/>
              </a:lnSpc>
              <a:spcBef>
                <a:spcPts val="1465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IBM Plex Sans Light" panose="020B0403050203000203" pitchFamily="34" charset="0"/>
                <a:cs typeface="IBM Plex Sans Light" panose="020B0403050203000203" pitchFamily="34" charset="0"/>
              </a:rPr>
              <a:t>Business Partner Review</a:t>
            </a: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F7A2DD-305E-61BF-DE15-2407E6936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2" y="4251285"/>
            <a:ext cx="5093428" cy="23831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3EAF35-51EB-1D9E-F911-92DF7EDD0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2" y="1947889"/>
            <a:ext cx="5084210" cy="225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54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0CAFC8A-C8AD-668D-7C7A-B6A759276B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702566" cy="6858000"/>
          </a:xfrm>
          <a:prstGeom prst="rect">
            <a:avLst/>
          </a:prstGeom>
          <a:solidFill>
            <a:schemeClr val="bg1"/>
          </a:solidFill>
        </p:spPr>
        <p:txBody>
          <a:bodyPr lIns="360000" rIns="72000" anchor="ctr" anchorCtr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4800" b="1" kern="0" dirty="0">
                <a:solidFill>
                  <a:prstClr val="black"/>
                </a:solidFill>
                <a:latin typeface="IBM Plex Sans Light" panose="020B0403050203000203" pitchFamily="34" charset="0"/>
              </a:rPr>
              <a:t>Architecture Review</a:t>
            </a:r>
          </a:p>
        </p:txBody>
      </p:sp>
    </p:spTree>
    <p:extLst>
      <p:ext uri="{BB962C8B-B14F-4D97-AF65-F5344CB8AC3E}">
        <p14:creationId xmlns:p14="http://schemas.microsoft.com/office/powerpoint/2010/main" val="1826854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7AF6630-914F-CAB3-8723-BD83FFF0AD6D}"/>
              </a:ext>
            </a:extLst>
          </p:cNvPr>
          <p:cNvSpPr/>
          <p:nvPr/>
        </p:nvSpPr>
        <p:spPr bwMode="auto">
          <a:xfrm>
            <a:off x="1416106" y="3706730"/>
            <a:ext cx="1203233" cy="1862797"/>
          </a:xfrm>
          <a:prstGeom prst="rect">
            <a:avLst/>
          </a:prstGeom>
          <a:pattFill prst="wdUpDiag">
            <a:fgClr>
              <a:srgbClr val="69CFC5"/>
            </a:fgClr>
            <a:bgClr>
              <a:schemeClr val="bg1"/>
            </a:bgClr>
          </a:patt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8421FA-93CD-C355-2B8C-5685DB3FC55D}"/>
              </a:ext>
            </a:extLst>
          </p:cNvPr>
          <p:cNvSpPr/>
          <p:nvPr/>
        </p:nvSpPr>
        <p:spPr bwMode="auto">
          <a:xfrm>
            <a:off x="8120400" y="3443084"/>
            <a:ext cx="626215" cy="2483149"/>
          </a:xfrm>
          <a:prstGeom prst="rect">
            <a:avLst/>
          </a:prstGeom>
          <a:pattFill prst="wdUpDiag">
            <a:fgClr>
              <a:srgbClr val="DDD688"/>
            </a:fgClr>
            <a:bgClr>
              <a:srgbClr val="FFFDEF"/>
            </a:bgClr>
          </a:patt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Process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C96E4D-8764-D700-E250-5C29A7F81231}"/>
              </a:ext>
            </a:extLst>
          </p:cNvPr>
          <p:cNvSpPr/>
          <p:nvPr/>
        </p:nvSpPr>
        <p:spPr bwMode="auto">
          <a:xfrm>
            <a:off x="8786706" y="3443084"/>
            <a:ext cx="635201" cy="2483150"/>
          </a:xfrm>
          <a:prstGeom prst="rect">
            <a:avLst/>
          </a:prstGeom>
          <a:pattFill prst="wdUpDiag">
            <a:fgClr>
              <a:srgbClr val="DDD688"/>
            </a:fgClr>
            <a:bgClr>
              <a:srgbClr val="FFFDEF"/>
            </a:bgClr>
          </a:patt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Observability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BNH – Component Mapping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100000"/>
              </a:lnSpc>
              <a:spcBef>
                <a:spcPts val="1465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IBM Plex Sans Light" panose="020B0403050203000203" pitchFamily="34" charset="0"/>
                <a:cs typeface="IBM Plex Sans Light" panose="020B0403050203000203" pitchFamily="34" charset="0"/>
              </a:rPr>
              <a:t>Business Partner Review</a:t>
            </a: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E458AE7-6555-1712-AC46-D7EE0C9B3EFA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VN" sz="1867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pic>
        <p:nvPicPr>
          <p:cNvPr id="58" name="Picture 4" descr="Customer Data Icons - Free SVG &amp; PNG Customer Data Images - Noun Project">
            <a:extLst>
              <a:ext uri="{FF2B5EF4-FFF2-40B4-BE49-F238E27FC236}">
                <a16:creationId xmlns:a16="http://schemas.microsoft.com/office/drawing/2014/main" id="{8ADE1F90-A49F-E461-3919-D1F95002D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6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6CAAB-C962-122E-FE55-B9E2B4C7BC4F}"/>
              </a:ext>
            </a:extLst>
          </p:cNvPr>
          <p:cNvCxnSpPr>
            <a:cxnSpLocks/>
            <a:stCxn id="58" idx="2"/>
          </p:cNvCxnSpPr>
          <p:nvPr/>
        </p:nvCxnSpPr>
        <p:spPr bwMode="auto">
          <a:xfrm>
            <a:off x="1871492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Picture 6" descr="line icon for adaptation 16058597 Vector Art at Vecteezy">
            <a:extLst>
              <a:ext uri="{FF2B5EF4-FFF2-40B4-BE49-F238E27FC236}">
                <a16:creationId xmlns:a16="http://schemas.microsoft.com/office/drawing/2014/main" id="{01922313-588E-4D7F-7F02-F1A640A96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53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E24788C-784F-31DC-2172-0A4FE5C75F81}"/>
              </a:ext>
            </a:extLst>
          </p:cNvPr>
          <p:cNvCxnSpPr>
            <a:cxnSpLocks/>
            <a:stCxn id="60" idx="2"/>
          </p:cNvCxnSpPr>
          <p:nvPr/>
        </p:nvCxnSpPr>
        <p:spPr bwMode="auto">
          <a:xfrm>
            <a:off x="5324239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8" descr="data entry clerk line icon vector illustration 10221583 Vector Art at  Vecteezy">
            <a:extLst>
              <a:ext uri="{FF2B5EF4-FFF2-40B4-BE49-F238E27FC236}">
                <a16:creationId xmlns:a16="http://schemas.microsoft.com/office/drawing/2014/main" id="{A1F1E820-B14A-A5EC-1D70-BEA66662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703" y="1727925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E3D6732-03A6-F5E3-008D-6F6D53CE957A}"/>
              </a:ext>
            </a:extLst>
          </p:cNvPr>
          <p:cNvCxnSpPr>
            <a:cxnSpLocks/>
            <a:stCxn id="62" idx="2"/>
          </p:cNvCxnSpPr>
          <p:nvPr/>
        </p:nvCxnSpPr>
        <p:spPr bwMode="auto">
          <a:xfrm flipH="1">
            <a:off x="9017087" y="2638696"/>
            <a:ext cx="2" cy="27001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12" name="TextBox 13311">
            <a:extLst>
              <a:ext uri="{FF2B5EF4-FFF2-40B4-BE49-F238E27FC236}">
                <a16:creationId xmlns:a16="http://schemas.microsoft.com/office/drawing/2014/main" id="{B117A84A-6BC3-C7CF-88B0-682109526EB9}"/>
              </a:ext>
            </a:extLst>
          </p:cNvPr>
          <p:cNvSpPr txBox="1"/>
          <p:nvPr/>
        </p:nvSpPr>
        <p:spPr>
          <a:xfrm>
            <a:off x="1194099" y="148044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Consumer</a:t>
            </a:r>
          </a:p>
        </p:txBody>
      </p:sp>
      <p:sp>
        <p:nvSpPr>
          <p:cNvPr id="13313" name="TextBox 13312">
            <a:extLst>
              <a:ext uri="{FF2B5EF4-FFF2-40B4-BE49-F238E27FC236}">
                <a16:creationId xmlns:a16="http://schemas.microsoft.com/office/drawing/2014/main" id="{515ABD30-2D6F-E33F-498D-6498DE147D24}"/>
              </a:ext>
            </a:extLst>
          </p:cNvPr>
          <p:cNvSpPr txBox="1"/>
          <p:nvPr/>
        </p:nvSpPr>
        <p:spPr>
          <a:xfrm>
            <a:off x="2326877" y="1817582"/>
            <a:ext cx="1539204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Self Service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Discover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Trust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Understand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13315" name="TextBox 13314">
            <a:extLst>
              <a:ext uri="{FF2B5EF4-FFF2-40B4-BE49-F238E27FC236}">
                <a16:creationId xmlns:a16="http://schemas.microsoft.com/office/drawing/2014/main" id="{7CD27DBE-56A5-3902-8668-4E155BFBD42E}"/>
              </a:ext>
            </a:extLst>
          </p:cNvPr>
          <p:cNvSpPr txBox="1"/>
          <p:nvPr/>
        </p:nvSpPr>
        <p:spPr>
          <a:xfrm>
            <a:off x="4654824" y="1480445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Producer</a:t>
            </a:r>
          </a:p>
        </p:txBody>
      </p:sp>
      <p:sp>
        <p:nvSpPr>
          <p:cNvPr id="13316" name="TextBox 13315">
            <a:extLst>
              <a:ext uri="{FF2B5EF4-FFF2-40B4-BE49-F238E27FC236}">
                <a16:creationId xmlns:a16="http://schemas.microsoft.com/office/drawing/2014/main" id="{5692D124-9BDF-CDF0-28EE-7F124BE10CA4}"/>
              </a:ext>
            </a:extLst>
          </p:cNvPr>
          <p:cNvSpPr txBox="1"/>
          <p:nvPr/>
        </p:nvSpPr>
        <p:spPr>
          <a:xfrm>
            <a:off x="5844975" y="1817582"/>
            <a:ext cx="1359668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Self Service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Share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Update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Package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13317" name="TextBox 13316">
            <a:extLst>
              <a:ext uri="{FF2B5EF4-FFF2-40B4-BE49-F238E27FC236}">
                <a16:creationId xmlns:a16="http://schemas.microsoft.com/office/drawing/2014/main" id="{1F7A801D-1EF8-BDC7-9A41-9446CB85C951}"/>
              </a:ext>
            </a:extLst>
          </p:cNvPr>
          <p:cNvSpPr txBox="1"/>
          <p:nvPr/>
        </p:nvSpPr>
        <p:spPr>
          <a:xfrm>
            <a:off x="8347673" y="1477024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Operator</a:t>
            </a:r>
          </a:p>
        </p:txBody>
      </p:sp>
      <p:sp>
        <p:nvSpPr>
          <p:cNvPr id="13318" name="TextBox 13317">
            <a:extLst>
              <a:ext uri="{FF2B5EF4-FFF2-40B4-BE49-F238E27FC236}">
                <a16:creationId xmlns:a16="http://schemas.microsoft.com/office/drawing/2014/main" id="{B45DF0ED-C2C4-82AE-0E55-61093760427F}"/>
              </a:ext>
            </a:extLst>
          </p:cNvPr>
          <p:cNvSpPr txBox="1"/>
          <p:nvPr/>
        </p:nvSpPr>
        <p:spPr>
          <a:xfrm>
            <a:off x="9370920" y="1817582"/>
            <a:ext cx="2164375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Proactive Alert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Quality Remediate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Metadata Impact Analysis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Incident Management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Monitor Data</a:t>
            </a:r>
          </a:p>
        </p:txBody>
      </p:sp>
      <p:sp>
        <p:nvSpPr>
          <p:cNvPr id="13319" name="Rectangle 13318">
            <a:extLst>
              <a:ext uri="{FF2B5EF4-FFF2-40B4-BE49-F238E27FC236}">
                <a16:creationId xmlns:a16="http://schemas.microsoft.com/office/drawing/2014/main" id="{6B7FA3AF-26EE-B5D4-A055-9E0EF9FD73C2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Warehouse</a:t>
            </a:r>
          </a:p>
        </p:txBody>
      </p:sp>
      <p:sp>
        <p:nvSpPr>
          <p:cNvPr id="13320" name="Rectangle 13319">
            <a:extLst>
              <a:ext uri="{FF2B5EF4-FFF2-40B4-BE49-F238E27FC236}">
                <a16:creationId xmlns:a16="http://schemas.microsoft.com/office/drawing/2014/main" id="{066A7F5D-30D1-9B4A-748B-D6FF3C477F13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Structured Data Source</a:t>
            </a:r>
          </a:p>
        </p:txBody>
      </p:sp>
      <p:sp>
        <p:nvSpPr>
          <p:cNvPr id="13321" name="Rectangle 13320">
            <a:extLst>
              <a:ext uri="{FF2B5EF4-FFF2-40B4-BE49-F238E27FC236}">
                <a16:creationId xmlns:a16="http://schemas.microsoft.com/office/drawing/2014/main" id="{0EE4C9B8-FCD0-ECF9-2217-EFC937891E13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Structured Data Source</a:t>
            </a:r>
          </a:p>
        </p:txBody>
      </p:sp>
      <p:sp>
        <p:nvSpPr>
          <p:cNvPr id="13322" name="Rectangle 13321">
            <a:extLst>
              <a:ext uri="{FF2B5EF4-FFF2-40B4-BE49-F238E27FC236}">
                <a16:creationId xmlns:a16="http://schemas.microsoft.com/office/drawing/2014/main" id="{D3A9EC19-CA1C-3E95-2F10-7B53F452F0E3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Structured Data Source</a:t>
            </a:r>
          </a:p>
        </p:txBody>
      </p:sp>
      <p:cxnSp>
        <p:nvCxnSpPr>
          <p:cNvPr id="13323" name="Straight Arrow Connector 13322">
            <a:extLst>
              <a:ext uri="{FF2B5EF4-FFF2-40B4-BE49-F238E27FC236}">
                <a16:creationId xmlns:a16="http://schemas.microsoft.com/office/drawing/2014/main" id="{2A80CFF4-2C2F-0FBD-BC65-2B96BC59B98F}"/>
              </a:ext>
            </a:extLst>
          </p:cNvPr>
          <p:cNvCxnSpPr>
            <a:cxnSpLocks/>
            <a:endCxn id="13320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24" name="Straight Arrow Connector 13323">
            <a:extLst>
              <a:ext uri="{FF2B5EF4-FFF2-40B4-BE49-F238E27FC236}">
                <a16:creationId xmlns:a16="http://schemas.microsoft.com/office/drawing/2014/main" id="{07AAE6F5-56B5-C5C2-D1A0-86F89D7AF599}"/>
              </a:ext>
            </a:extLst>
          </p:cNvPr>
          <p:cNvCxnSpPr>
            <a:cxnSpLocks/>
            <a:stCxn id="13319" idx="2"/>
            <a:endCxn id="13321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25" name="Straight Arrow Connector 13324">
            <a:extLst>
              <a:ext uri="{FF2B5EF4-FFF2-40B4-BE49-F238E27FC236}">
                <a16:creationId xmlns:a16="http://schemas.microsoft.com/office/drawing/2014/main" id="{AADA07CF-2545-9352-60A4-E92770821338}"/>
              </a:ext>
            </a:extLst>
          </p:cNvPr>
          <p:cNvCxnSpPr>
            <a:cxnSpLocks/>
            <a:endCxn id="13322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26" name="Rectangle 13325">
            <a:extLst>
              <a:ext uri="{FF2B5EF4-FFF2-40B4-BE49-F238E27FC236}">
                <a16:creationId xmlns:a16="http://schemas.microsoft.com/office/drawing/2014/main" id="{05EE2C76-1D4C-91B6-F971-16112B15A8FA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pattFill prst="wdUpDiag">
            <a:fgClr>
              <a:srgbClr val="5B95FF"/>
            </a:fgClr>
            <a:bgClr>
              <a:srgbClr val="CDE2FF"/>
            </a:bgClr>
          </a:patt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Lake / GenAI DataStore</a:t>
            </a:r>
          </a:p>
        </p:txBody>
      </p:sp>
      <p:sp>
        <p:nvSpPr>
          <p:cNvPr id="13327" name="Rectangle 13326">
            <a:extLst>
              <a:ext uri="{FF2B5EF4-FFF2-40B4-BE49-F238E27FC236}">
                <a16:creationId xmlns:a16="http://schemas.microsoft.com/office/drawing/2014/main" id="{23C3488E-E2DA-69CB-2B77-598AC9B88594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pattFill prst="wdUpDiag">
            <a:fgClr>
              <a:srgbClr val="5B95FF"/>
            </a:fgClr>
            <a:bgClr>
              <a:srgbClr val="CDE2FF"/>
            </a:bgClr>
          </a:patt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Un-Structured Data Source</a:t>
            </a:r>
          </a:p>
        </p:txBody>
      </p:sp>
      <p:sp>
        <p:nvSpPr>
          <p:cNvPr id="13328" name="Rectangle 13327">
            <a:extLst>
              <a:ext uri="{FF2B5EF4-FFF2-40B4-BE49-F238E27FC236}">
                <a16:creationId xmlns:a16="http://schemas.microsoft.com/office/drawing/2014/main" id="{7C5125F4-4F68-7483-1017-ACA4A04A302A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pattFill prst="wdUpDiag">
            <a:fgClr>
              <a:srgbClr val="5B95FF"/>
            </a:fgClr>
            <a:bgClr>
              <a:srgbClr val="CDE2FF"/>
            </a:bgClr>
          </a:patt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Un-Structured Data Source</a:t>
            </a:r>
          </a:p>
        </p:txBody>
      </p:sp>
      <p:sp>
        <p:nvSpPr>
          <p:cNvPr id="13329" name="Rectangle 13328">
            <a:extLst>
              <a:ext uri="{FF2B5EF4-FFF2-40B4-BE49-F238E27FC236}">
                <a16:creationId xmlns:a16="http://schemas.microsoft.com/office/drawing/2014/main" id="{F663759D-42DC-F25A-F8A2-EF325CED1B35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pattFill prst="wdUpDiag">
            <a:fgClr>
              <a:srgbClr val="5B95FF"/>
            </a:fgClr>
            <a:bgClr>
              <a:srgbClr val="CDE2FF"/>
            </a:bgClr>
          </a:patt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Un-Structured Data Source</a:t>
            </a:r>
          </a:p>
        </p:txBody>
      </p:sp>
      <p:cxnSp>
        <p:nvCxnSpPr>
          <p:cNvPr id="13330" name="Straight Arrow Connector 13329">
            <a:extLst>
              <a:ext uri="{FF2B5EF4-FFF2-40B4-BE49-F238E27FC236}">
                <a16:creationId xmlns:a16="http://schemas.microsoft.com/office/drawing/2014/main" id="{9D22F79C-7B91-C105-03DF-433CE53F0D83}"/>
              </a:ext>
            </a:extLst>
          </p:cNvPr>
          <p:cNvCxnSpPr>
            <a:cxnSpLocks/>
            <a:endCxn id="13327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1" name="Straight Arrow Connector 13330">
            <a:extLst>
              <a:ext uri="{FF2B5EF4-FFF2-40B4-BE49-F238E27FC236}">
                <a16:creationId xmlns:a16="http://schemas.microsoft.com/office/drawing/2014/main" id="{4FB63889-63E9-A495-9571-4FA72E06A73B}"/>
              </a:ext>
            </a:extLst>
          </p:cNvPr>
          <p:cNvCxnSpPr>
            <a:cxnSpLocks/>
            <a:stCxn id="13326" idx="2"/>
            <a:endCxn id="13328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2" name="Straight Arrow Connector 13331">
            <a:extLst>
              <a:ext uri="{FF2B5EF4-FFF2-40B4-BE49-F238E27FC236}">
                <a16:creationId xmlns:a16="http://schemas.microsoft.com/office/drawing/2014/main" id="{331CEC7F-7A31-6D44-8F3F-8CC4A4475607}"/>
              </a:ext>
            </a:extLst>
          </p:cNvPr>
          <p:cNvCxnSpPr>
            <a:cxnSpLocks/>
            <a:endCxn id="13329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33" name="Rectangle 13332">
            <a:extLst>
              <a:ext uri="{FF2B5EF4-FFF2-40B4-BE49-F238E27FC236}">
                <a16:creationId xmlns:a16="http://schemas.microsoft.com/office/drawing/2014/main" id="{D863B894-84B4-CF01-233E-1F8D4AEA6D57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Virtualization / Data Federation / Query Engine</a:t>
            </a:r>
          </a:p>
        </p:txBody>
      </p:sp>
      <p:cxnSp>
        <p:nvCxnSpPr>
          <p:cNvPr id="13334" name="Straight Arrow Connector 13333">
            <a:extLst>
              <a:ext uri="{FF2B5EF4-FFF2-40B4-BE49-F238E27FC236}">
                <a16:creationId xmlns:a16="http://schemas.microsoft.com/office/drawing/2014/main" id="{2D01E3C9-4D7D-522D-463D-46B8D7A5526A}"/>
              </a:ext>
            </a:extLst>
          </p:cNvPr>
          <p:cNvCxnSpPr>
            <a:cxnSpLocks/>
            <a:endCxn id="13319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5" name="Straight Arrow Connector 13334">
            <a:extLst>
              <a:ext uri="{FF2B5EF4-FFF2-40B4-BE49-F238E27FC236}">
                <a16:creationId xmlns:a16="http://schemas.microsoft.com/office/drawing/2014/main" id="{E0F08B49-FB01-BFF5-F248-D39F50C1C82F}"/>
              </a:ext>
            </a:extLst>
          </p:cNvPr>
          <p:cNvCxnSpPr>
            <a:cxnSpLocks/>
            <a:endCxn id="13326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48" name="Rectangle 13347">
            <a:extLst>
              <a:ext uri="{FF2B5EF4-FFF2-40B4-BE49-F238E27FC236}">
                <a16:creationId xmlns:a16="http://schemas.microsoft.com/office/drawing/2014/main" id="{3D9E9F9E-F3FD-74B2-6901-A58B296FE8C5}"/>
              </a:ext>
            </a:extLst>
          </p:cNvPr>
          <p:cNvSpPr/>
          <p:nvPr/>
        </p:nvSpPr>
        <p:spPr bwMode="auto">
          <a:xfrm>
            <a:off x="1411785" y="2967216"/>
            <a:ext cx="1203233" cy="666900"/>
          </a:xfrm>
          <a:prstGeom prst="rect">
            <a:avLst/>
          </a:prstGeom>
          <a:pattFill prst="wdUpDiag">
            <a:fgClr>
              <a:srgbClr val="69CFC5"/>
            </a:fgClr>
            <a:bgClr>
              <a:schemeClr val="bg1"/>
            </a:bgClr>
          </a:patt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AI Governance</a:t>
            </a:r>
          </a:p>
        </p:txBody>
      </p:sp>
      <p:sp>
        <p:nvSpPr>
          <p:cNvPr id="13352" name="Rectangle 13351">
            <a:extLst>
              <a:ext uri="{FF2B5EF4-FFF2-40B4-BE49-F238E27FC236}">
                <a16:creationId xmlns:a16="http://schemas.microsoft.com/office/drawing/2014/main" id="{D5AE3E0A-E9B5-8598-CE42-270ABB1DC3C7}"/>
              </a:ext>
            </a:extLst>
          </p:cNvPr>
          <p:cNvSpPr/>
          <p:nvPr/>
        </p:nvSpPr>
        <p:spPr bwMode="auto">
          <a:xfrm>
            <a:off x="2779939" y="2984194"/>
            <a:ext cx="1074430" cy="330666"/>
          </a:xfrm>
          <a:prstGeom prst="rect">
            <a:avLst/>
          </a:prstGeom>
          <a:pattFill prst="wdUpDiag">
            <a:fgClr>
              <a:srgbClr val="E292D8"/>
            </a:fgClr>
            <a:bgClr>
              <a:srgbClr val="FAD6FF"/>
            </a:bgClr>
          </a:patt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Advanced Analytic</a:t>
            </a:r>
          </a:p>
        </p:txBody>
      </p:sp>
      <p:sp>
        <p:nvSpPr>
          <p:cNvPr id="13353" name="Rectangle 13352">
            <a:extLst>
              <a:ext uri="{FF2B5EF4-FFF2-40B4-BE49-F238E27FC236}">
                <a16:creationId xmlns:a16="http://schemas.microsoft.com/office/drawing/2014/main" id="{06789905-5C7A-7828-182D-934118C3B05A}"/>
              </a:ext>
            </a:extLst>
          </p:cNvPr>
          <p:cNvSpPr/>
          <p:nvPr/>
        </p:nvSpPr>
        <p:spPr bwMode="auto">
          <a:xfrm>
            <a:off x="3956724" y="2984194"/>
            <a:ext cx="1074430" cy="330666"/>
          </a:xfrm>
          <a:prstGeom prst="rect">
            <a:avLst/>
          </a:prstGeom>
          <a:pattFill prst="wdUpDiag">
            <a:fgClr>
              <a:srgbClr val="E292D8"/>
            </a:fgClr>
            <a:bgClr>
              <a:srgbClr val="FAD6FF"/>
            </a:bgClr>
          </a:patt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AI/ML/Agentic AI</a:t>
            </a:r>
          </a:p>
        </p:txBody>
      </p:sp>
      <p:sp>
        <p:nvSpPr>
          <p:cNvPr id="13354" name="Rectangle 13353">
            <a:extLst>
              <a:ext uri="{FF2B5EF4-FFF2-40B4-BE49-F238E27FC236}">
                <a16:creationId xmlns:a16="http://schemas.microsoft.com/office/drawing/2014/main" id="{A4CE069C-1165-722A-2812-702A612DB9C4}"/>
              </a:ext>
            </a:extLst>
          </p:cNvPr>
          <p:cNvSpPr/>
          <p:nvPr/>
        </p:nvSpPr>
        <p:spPr bwMode="auto">
          <a:xfrm>
            <a:off x="5133509" y="2984194"/>
            <a:ext cx="1074430" cy="330666"/>
          </a:xfrm>
          <a:prstGeom prst="rect">
            <a:avLst/>
          </a:prstGeom>
          <a:pattFill prst="wdUpDiag">
            <a:fgClr>
              <a:srgbClr val="E292D8"/>
            </a:fgClr>
            <a:bgClr>
              <a:srgbClr val="FAD6FF"/>
            </a:bgClr>
          </a:patt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BI Report</a:t>
            </a:r>
          </a:p>
        </p:txBody>
      </p:sp>
      <p:sp>
        <p:nvSpPr>
          <p:cNvPr id="13355" name="Rectangle 13354">
            <a:extLst>
              <a:ext uri="{FF2B5EF4-FFF2-40B4-BE49-F238E27FC236}">
                <a16:creationId xmlns:a16="http://schemas.microsoft.com/office/drawing/2014/main" id="{03A9093B-FBC2-B82A-BE04-ABB807608E39}"/>
              </a:ext>
            </a:extLst>
          </p:cNvPr>
          <p:cNvSpPr/>
          <p:nvPr/>
        </p:nvSpPr>
        <p:spPr bwMode="auto">
          <a:xfrm>
            <a:off x="6305281" y="2984194"/>
            <a:ext cx="1074430" cy="330666"/>
          </a:xfrm>
          <a:prstGeom prst="rect">
            <a:avLst/>
          </a:prstGeom>
          <a:pattFill prst="wdUpDiag">
            <a:fgClr>
              <a:srgbClr val="E292D8"/>
            </a:fgClr>
            <a:bgClr>
              <a:srgbClr val="FAD6FF"/>
            </a:bgClr>
          </a:patt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Adhoc-Query</a:t>
            </a:r>
          </a:p>
        </p:txBody>
      </p:sp>
      <p:sp>
        <p:nvSpPr>
          <p:cNvPr id="13360" name="Rectangle 13359">
            <a:extLst>
              <a:ext uri="{FF2B5EF4-FFF2-40B4-BE49-F238E27FC236}">
                <a16:creationId xmlns:a16="http://schemas.microsoft.com/office/drawing/2014/main" id="{8F3B1816-18A6-2B20-3CD2-3FD859F78912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pattFill prst="wdUpDiag">
            <a:fgClr>
              <a:srgbClr val="5B95FF"/>
            </a:fgClr>
            <a:bgClr>
              <a:srgbClr val="CDE2FF"/>
            </a:bgClr>
          </a:patt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Object Store / File Store</a:t>
            </a:r>
          </a:p>
        </p:txBody>
      </p:sp>
      <p:cxnSp>
        <p:nvCxnSpPr>
          <p:cNvPr id="13361" name="Straight Arrow Connector 13360">
            <a:extLst>
              <a:ext uri="{FF2B5EF4-FFF2-40B4-BE49-F238E27FC236}">
                <a16:creationId xmlns:a16="http://schemas.microsoft.com/office/drawing/2014/main" id="{3C938879-F750-976C-B180-8849F9C01531}"/>
              </a:ext>
            </a:extLst>
          </p:cNvPr>
          <p:cNvCxnSpPr>
            <a:cxnSpLocks/>
            <a:stCxn id="13327" idx="2"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65" name="Straight Arrow Connector 13364">
            <a:extLst>
              <a:ext uri="{FF2B5EF4-FFF2-40B4-BE49-F238E27FC236}">
                <a16:creationId xmlns:a16="http://schemas.microsoft.com/office/drawing/2014/main" id="{1FE5E889-65A0-C1C9-C9AB-EDC671684A51}"/>
              </a:ext>
            </a:extLst>
          </p:cNvPr>
          <p:cNvCxnSpPr>
            <a:cxnSpLocks/>
            <a:stCxn id="13328" idx="2"/>
            <a:endCxn id="13360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69" name="Straight Arrow Connector 13368">
            <a:extLst>
              <a:ext uri="{FF2B5EF4-FFF2-40B4-BE49-F238E27FC236}">
                <a16:creationId xmlns:a16="http://schemas.microsoft.com/office/drawing/2014/main" id="{41E8E8CE-0719-4E8D-B941-973E8738FEEB}"/>
              </a:ext>
            </a:extLst>
          </p:cNvPr>
          <p:cNvCxnSpPr>
            <a:cxnSpLocks/>
            <a:stCxn id="13329" idx="2"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78E753-E2B7-A3AB-41E7-CE2B11105DF3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38509-C5E4-B44F-78EA-4248B103289B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2E0F03-885A-1AFA-CBF7-1203A5F995F7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F6732-3151-4519-3868-44F98A0A838E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Integration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39890E91-9928-D47D-2439-A8EB930F1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970" y="3297330"/>
            <a:ext cx="910765" cy="7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EEF23A1B-69FE-0B04-BFC1-1E04910C0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082" y="3883652"/>
            <a:ext cx="1539204" cy="118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E9D911-EB75-DB3D-7047-70D5322ED327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D30984-CB9C-809E-85E0-C00C724F96D5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6C9AF5-C038-7F19-6156-312F371CAC79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4D43BB-B4D6-BBC1-73B9-2F43D2F28957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236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0CAFC8A-C8AD-668D-7C7A-B6A759276B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702566" cy="6858000"/>
          </a:xfrm>
          <a:prstGeom prst="rect">
            <a:avLst/>
          </a:prstGeom>
          <a:solidFill>
            <a:schemeClr val="bg1"/>
          </a:solidFill>
        </p:spPr>
        <p:txBody>
          <a:bodyPr lIns="360000" rIns="72000" anchor="ctr" anchorCtr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SG" sz="4800" b="1" i="0" u="none" strike="noStrike" kern="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Business Partner Review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EF25D7-A47F-0977-4A90-8357D5BDE67A}"/>
              </a:ext>
            </a:extLst>
          </p:cNvPr>
          <p:cNvCxnSpPr>
            <a:cxnSpLocks/>
          </p:cNvCxnSpPr>
          <p:nvPr/>
        </p:nvCxnSpPr>
        <p:spPr>
          <a:xfrm>
            <a:off x="414338" y="3801965"/>
            <a:ext cx="6958012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46" name="Picture 2" descr="Raffles Data &amp; Analytics - IT Jobs | ITviec">
            <a:extLst>
              <a:ext uri="{FF2B5EF4-FFF2-40B4-BE49-F238E27FC236}">
                <a16:creationId xmlns:a16="http://schemas.microsoft.com/office/drawing/2014/main" id="{81B4964F-5C57-DC29-37CD-7AE7ADB27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25082"/>
            <a:ext cx="21590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505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67F60A-F00C-8268-96CC-2771DB675B7B}"/>
              </a:ext>
            </a:extLst>
          </p:cNvPr>
          <p:cNvGraphicFramePr>
            <a:graphicFrameLocks noGrp="1"/>
          </p:cNvGraphicFramePr>
          <p:nvPr/>
        </p:nvGraphicFramePr>
        <p:xfrm>
          <a:off x="314609" y="1472911"/>
          <a:ext cx="11753344" cy="4449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2219">
                  <a:extLst>
                    <a:ext uri="{9D8B030D-6E8A-4147-A177-3AD203B41FA5}">
                      <a16:colId xmlns:a16="http://schemas.microsoft.com/office/drawing/2014/main" val="3819848094"/>
                    </a:ext>
                  </a:extLst>
                </a:gridCol>
                <a:gridCol w="4221125">
                  <a:extLst>
                    <a:ext uri="{9D8B030D-6E8A-4147-A177-3AD203B41FA5}">
                      <a16:colId xmlns:a16="http://schemas.microsoft.com/office/drawing/2014/main" val="410947404"/>
                    </a:ext>
                  </a:extLst>
                </a:gridCol>
              </a:tblGrid>
              <a:tr h="394167">
                <a:tc>
                  <a:txBody>
                    <a:bodyPr/>
                    <a:lstStyle/>
                    <a:p>
                      <a:r>
                        <a:rPr lang="en-VN" b="0" dirty="0">
                          <a:solidFill>
                            <a:schemeClr val="bg1"/>
                          </a:solidFill>
                          <a:latin typeface=""/>
                        </a:rPr>
                        <a:t>Proposed Architecture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88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8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VN" b="0" dirty="0">
                          <a:solidFill>
                            <a:schemeClr val="bg1"/>
                          </a:solidFill>
                          <a:latin typeface=""/>
                        </a:rPr>
                        <a:t>Proposed Components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88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36478"/>
                  </a:ext>
                </a:extLst>
              </a:tr>
              <a:tr h="4055257"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958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313CFEF-FDD8-706E-5250-06E8AC5DF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423" y="1945111"/>
            <a:ext cx="6870734" cy="3849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Raffles – Overview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100000"/>
              </a:lnSpc>
              <a:spcBef>
                <a:spcPts val="1465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IBM Plex Sans Light" panose="020B0403050203000203" pitchFamily="34" charset="0"/>
                <a:cs typeface="IBM Plex Sans Light" panose="020B0403050203000203" pitchFamily="34" charset="0"/>
              </a:rPr>
              <a:t>Business Partner Review</a:t>
            </a: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663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7AF6630-914F-CAB3-8723-BD83FFF0AD6D}"/>
              </a:ext>
            </a:extLst>
          </p:cNvPr>
          <p:cNvSpPr/>
          <p:nvPr/>
        </p:nvSpPr>
        <p:spPr bwMode="auto">
          <a:xfrm>
            <a:off x="1416106" y="3706730"/>
            <a:ext cx="1203233" cy="1862797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8421FA-93CD-C355-2B8C-5685DB3FC55D}"/>
              </a:ext>
            </a:extLst>
          </p:cNvPr>
          <p:cNvSpPr/>
          <p:nvPr/>
        </p:nvSpPr>
        <p:spPr bwMode="auto">
          <a:xfrm>
            <a:off x="8120400" y="3443084"/>
            <a:ext cx="626215" cy="2483149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Process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C96E4D-8764-D700-E250-5C29A7F81231}"/>
              </a:ext>
            </a:extLst>
          </p:cNvPr>
          <p:cNvSpPr/>
          <p:nvPr/>
        </p:nvSpPr>
        <p:spPr bwMode="auto">
          <a:xfrm>
            <a:off x="8786706" y="3443084"/>
            <a:ext cx="635201" cy="2483150"/>
          </a:xfrm>
          <a:prstGeom prst="rect">
            <a:avLst/>
          </a:prstGeom>
          <a:pattFill prst="wdUpDiag">
            <a:fgClr>
              <a:srgbClr val="FF0000"/>
            </a:fgClr>
            <a:bgClr>
              <a:srgbClr val="FFFDEF"/>
            </a:bgClr>
          </a:patt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Observability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Raffles – Component Mapping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100000"/>
              </a:lnSpc>
              <a:spcBef>
                <a:spcPts val="1465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IBM Plex Sans Light" panose="020B0403050203000203" pitchFamily="34" charset="0"/>
                <a:cs typeface="IBM Plex Sans Light" panose="020B0403050203000203" pitchFamily="34" charset="0"/>
              </a:rPr>
              <a:t>Business Partner Review</a:t>
            </a: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E458AE7-6555-1712-AC46-D7EE0C9B3EFA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VN" sz="1867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pic>
        <p:nvPicPr>
          <p:cNvPr id="58" name="Picture 4" descr="Customer Data Icons - Free SVG &amp; PNG Customer Data Images - Noun Project">
            <a:extLst>
              <a:ext uri="{FF2B5EF4-FFF2-40B4-BE49-F238E27FC236}">
                <a16:creationId xmlns:a16="http://schemas.microsoft.com/office/drawing/2014/main" id="{8ADE1F90-A49F-E461-3919-D1F95002D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6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6CAAB-C962-122E-FE55-B9E2B4C7BC4F}"/>
              </a:ext>
            </a:extLst>
          </p:cNvPr>
          <p:cNvCxnSpPr>
            <a:cxnSpLocks/>
            <a:stCxn id="58" idx="2"/>
          </p:cNvCxnSpPr>
          <p:nvPr/>
        </p:nvCxnSpPr>
        <p:spPr bwMode="auto">
          <a:xfrm>
            <a:off x="1871492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Picture 6" descr="line icon for adaptation 16058597 Vector Art at Vecteezy">
            <a:extLst>
              <a:ext uri="{FF2B5EF4-FFF2-40B4-BE49-F238E27FC236}">
                <a16:creationId xmlns:a16="http://schemas.microsoft.com/office/drawing/2014/main" id="{01922313-588E-4D7F-7F02-F1A640A96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53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E24788C-784F-31DC-2172-0A4FE5C75F81}"/>
              </a:ext>
            </a:extLst>
          </p:cNvPr>
          <p:cNvCxnSpPr>
            <a:cxnSpLocks/>
            <a:stCxn id="60" idx="2"/>
          </p:cNvCxnSpPr>
          <p:nvPr/>
        </p:nvCxnSpPr>
        <p:spPr bwMode="auto">
          <a:xfrm>
            <a:off x="5324239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8" descr="data entry clerk line icon vector illustration 10221583 Vector Art at  Vecteezy">
            <a:extLst>
              <a:ext uri="{FF2B5EF4-FFF2-40B4-BE49-F238E27FC236}">
                <a16:creationId xmlns:a16="http://schemas.microsoft.com/office/drawing/2014/main" id="{A1F1E820-B14A-A5EC-1D70-BEA66662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703" y="1727925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E3D6732-03A6-F5E3-008D-6F6D53CE957A}"/>
              </a:ext>
            </a:extLst>
          </p:cNvPr>
          <p:cNvCxnSpPr>
            <a:cxnSpLocks/>
            <a:stCxn id="62" idx="2"/>
          </p:cNvCxnSpPr>
          <p:nvPr/>
        </p:nvCxnSpPr>
        <p:spPr bwMode="auto">
          <a:xfrm flipH="1">
            <a:off x="9017087" y="2638696"/>
            <a:ext cx="2" cy="27001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12" name="TextBox 13311">
            <a:extLst>
              <a:ext uri="{FF2B5EF4-FFF2-40B4-BE49-F238E27FC236}">
                <a16:creationId xmlns:a16="http://schemas.microsoft.com/office/drawing/2014/main" id="{B117A84A-6BC3-C7CF-88B0-682109526EB9}"/>
              </a:ext>
            </a:extLst>
          </p:cNvPr>
          <p:cNvSpPr txBox="1"/>
          <p:nvPr/>
        </p:nvSpPr>
        <p:spPr>
          <a:xfrm>
            <a:off x="1194099" y="148044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Consumer</a:t>
            </a:r>
          </a:p>
        </p:txBody>
      </p:sp>
      <p:sp>
        <p:nvSpPr>
          <p:cNvPr id="13313" name="TextBox 13312">
            <a:extLst>
              <a:ext uri="{FF2B5EF4-FFF2-40B4-BE49-F238E27FC236}">
                <a16:creationId xmlns:a16="http://schemas.microsoft.com/office/drawing/2014/main" id="{515ABD30-2D6F-E33F-498D-6498DE147D24}"/>
              </a:ext>
            </a:extLst>
          </p:cNvPr>
          <p:cNvSpPr txBox="1"/>
          <p:nvPr/>
        </p:nvSpPr>
        <p:spPr>
          <a:xfrm>
            <a:off x="2326877" y="1817582"/>
            <a:ext cx="1539204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Self Service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Discover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Trust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Understand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13315" name="TextBox 13314">
            <a:extLst>
              <a:ext uri="{FF2B5EF4-FFF2-40B4-BE49-F238E27FC236}">
                <a16:creationId xmlns:a16="http://schemas.microsoft.com/office/drawing/2014/main" id="{7CD27DBE-56A5-3902-8668-4E155BFBD42E}"/>
              </a:ext>
            </a:extLst>
          </p:cNvPr>
          <p:cNvSpPr txBox="1"/>
          <p:nvPr/>
        </p:nvSpPr>
        <p:spPr>
          <a:xfrm>
            <a:off x="4654824" y="1480445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Producer</a:t>
            </a:r>
          </a:p>
        </p:txBody>
      </p:sp>
      <p:sp>
        <p:nvSpPr>
          <p:cNvPr id="13316" name="TextBox 13315">
            <a:extLst>
              <a:ext uri="{FF2B5EF4-FFF2-40B4-BE49-F238E27FC236}">
                <a16:creationId xmlns:a16="http://schemas.microsoft.com/office/drawing/2014/main" id="{5692D124-9BDF-CDF0-28EE-7F124BE10CA4}"/>
              </a:ext>
            </a:extLst>
          </p:cNvPr>
          <p:cNvSpPr txBox="1"/>
          <p:nvPr/>
        </p:nvSpPr>
        <p:spPr>
          <a:xfrm>
            <a:off x="5844975" y="1817582"/>
            <a:ext cx="1359668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Self Service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Share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Update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Package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13317" name="TextBox 13316">
            <a:extLst>
              <a:ext uri="{FF2B5EF4-FFF2-40B4-BE49-F238E27FC236}">
                <a16:creationId xmlns:a16="http://schemas.microsoft.com/office/drawing/2014/main" id="{1F7A801D-1EF8-BDC7-9A41-9446CB85C951}"/>
              </a:ext>
            </a:extLst>
          </p:cNvPr>
          <p:cNvSpPr txBox="1"/>
          <p:nvPr/>
        </p:nvSpPr>
        <p:spPr>
          <a:xfrm>
            <a:off x="8347673" y="1477024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Operator</a:t>
            </a:r>
          </a:p>
        </p:txBody>
      </p:sp>
      <p:sp>
        <p:nvSpPr>
          <p:cNvPr id="13318" name="TextBox 13317">
            <a:extLst>
              <a:ext uri="{FF2B5EF4-FFF2-40B4-BE49-F238E27FC236}">
                <a16:creationId xmlns:a16="http://schemas.microsoft.com/office/drawing/2014/main" id="{B45DF0ED-C2C4-82AE-0E55-61093760427F}"/>
              </a:ext>
            </a:extLst>
          </p:cNvPr>
          <p:cNvSpPr txBox="1"/>
          <p:nvPr/>
        </p:nvSpPr>
        <p:spPr>
          <a:xfrm>
            <a:off x="9370920" y="1817582"/>
            <a:ext cx="2164375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Proactive Alert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Quality Remediate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Metadata Impact Analysis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Incident Management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Monitor Data</a:t>
            </a:r>
          </a:p>
        </p:txBody>
      </p:sp>
      <p:sp>
        <p:nvSpPr>
          <p:cNvPr id="13319" name="Rectangle 13318">
            <a:extLst>
              <a:ext uri="{FF2B5EF4-FFF2-40B4-BE49-F238E27FC236}">
                <a16:creationId xmlns:a16="http://schemas.microsoft.com/office/drawing/2014/main" id="{6B7FA3AF-26EE-B5D4-A055-9E0EF9FD73C2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Warehouse</a:t>
            </a:r>
          </a:p>
        </p:txBody>
      </p:sp>
      <p:sp>
        <p:nvSpPr>
          <p:cNvPr id="13320" name="Rectangle 13319">
            <a:extLst>
              <a:ext uri="{FF2B5EF4-FFF2-40B4-BE49-F238E27FC236}">
                <a16:creationId xmlns:a16="http://schemas.microsoft.com/office/drawing/2014/main" id="{066A7F5D-30D1-9B4A-748B-D6FF3C477F13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Structured Data Source</a:t>
            </a:r>
          </a:p>
        </p:txBody>
      </p:sp>
      <p:sp>
        <p:nvSpPr>
          <p:cNvPr id="13321" name="Rectangle 13320">
            <a:extLst>
              <a:ext uri="{FF2B5EF4-FFF2-40B4-BE49-F238E27FC236}">
                <a16:creationId xmlns:a16="http://schemas.microsoft.com/office/drawing/2014/main" id="{0EE4C9B8-FCD0-ECF9-2217-EFC937891E13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Structured Data Source</a:t>
            </a:r>
          </a:p>
        </p:txBody>
      </p:sp>
      <p:sp>
        <p:nvSpPr>
          <p:cNvPr id="13322" name="Rectangle 13321">
            <a:extLst>
              <a:ext uri="{FF2B5EF4-FFF2-40B4-BE49-F238E27FC236}">
                <a16:creationId xmlns:a16="http://schemas.microsoft.com/office/drawing/2014/main" id="{D3A9EC19-CA1C-3E95-2F10-7B53F452F0E3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Structured Data Source</a:t>
            </a:r>
          </a:p>
        </p:txBody>
      </p:sp>
      <p:cxnSp>
        <p:nvCxnSpPr>
          <p:cNvPr id="13323" name="Straight Arrow Connector 13322">
            <a:extLst>
              <a:ext uri="{FF2B5EF4-FFF2-40B4-BE49-F238E27FC236}">
                <a16:creationId xmlns:a16="http://schemas.microsoft.com/office/drawing/2014/main" id="{2A80CFF4-2C2F-0FBD-BC65-2B96BC59B98F}"/>
              </a:ext>
            </a:extLst>
          </p:cNvPr>
          <p:cNvCxnSpPr>
            <a:cxnSpLocks/>
            <a:endCxn id="13320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24" name="Straight Arrow Connector 13323">
            <a:extLst>
              <a:ext uri="{FF2B5EF4-FFF2-40B4-BE49-F238E27FC236}">
                <a16:creationId xmlns:a16="http://schemas.microsoft.com/office/drawing/2014/main" id="{07AAE6F5-56B5-C5C2-D1A0-86F89D7AF599}"/>
              </a:ext>
            </a:extLst>
          </p:cNvPr>
          <p:cNvCxnSpPr>
            <a:cxnSpLocks/>
            <a:stCxn id="13319" idx="2"/>
            <a:endCxn id="13321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25" name="Straight Arrow Connector 13324">
            <a:extLst>
              <a:ext uri="{FF2B5EF4-FFF2-40B4-BE49-F238E27FC236}">
                <a16:creationId xmlns:a16="http://schemas.microsoft.com/office/drawing/2014/main" id="{AADA07CF-2545-9352-60A4-E92770821338}"/>
              </a:ext>
            </a:extLst>
          </p:cNvPr>
          <p:cNvCxnSpPr>
            <a:cxnSpLocks/>
            <a:endCxn id="13322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26" name="Rectangle 13325">
            <a:extLst>
              <a:ext uri="{FF2B5EF4-FFF2-40B4-BE49-F238E27FC236}">
                <a16:creationId xmlns:a16="http://schemas.microsoft.com/office/drawing/2014/main" id="{05EE2C76-1D4C-91B6-F971-16112B15A8FA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Lake / GenAI DataStore</a:t>
            </a:r>
          </a:p>
        </p:txBody>
      </p:sp>
      <p:sp>
        <p:nvSpPr>
          <p:cNvPr id="13327" name="Rectangle 13326">
            <a:extLst>
              <a:ext uri="{FF2B5EF4-FFF2-40B4-BE49-F238E27FC236}">
                <a16:creationId xmlns:a16="http://schemas.microsoft.com/office/drawing/2014/main" id="{23C3488E-E2DA-69CB-2B77-598AC9B88594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Un-Structured Data Source</a:t>
            </a:r>
          </a:p>
        </p:txBody>
      </p:sp>
      <p:sp>
        <p:nvSpPr>
          <p:cNvPr id="13328" name="Rectangle 13327">
            <a:extLst>
              <a:ext uri="{FF2B5EF4-FFF2-40B4-BE49-F238E27FC236}">
                <a16:creationId xmlns:a16="http://schemas.microsoft.com/office/drawing/2014/main" id="{7C5125F4-4F68-7483-1017-ACA4A04A302A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Un-Structured Data Source</a:t>
            </a:r>
          </a:p>
        </p:txBody>
      </p:sp>
      <p:sp>
        <p:nvSpPr>
          <p:cNvPr id="13329" name="Rectangle 13328">
            <a:extLst>
              <a:ext uri="{FF2B5EF4-FFF2-40B4-BE49-F238E27FC236}">
                <a16:creationId xmlns:a16="http://schemas.microsoft.com/office/drawing/2014/main" id="{F663759D-42DC-F25A-F8A2-EF325CED1B35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Un-Structured Data Source</a:t>
            </a:r>
          </a:p>
        </p:txBody>
      </p:sp>
      <p:cxnSp>
        <p:nvCxnSpPr>
          <p:cNvPr id="13330" name="Straight Arrow Connector 13329">
            <a:extLst>
              <a:ext uri="{FF2B5EF4-FFF2-40B4-BE49-F238E27FC236}">
                <a16:creationId xmlns:a16="http://schemas.microsoft.com/office/drawing/2014/main" id="{9D22F79C-7B91-C105-03DF-433CE53F0D83}"/>
              </a:ext>
            </a:extLst>
          </p:cNvPr>
          <p:cNvCxnSpPr>
            <a:cxnSpLocks/>
            <a:endCxn id="13327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1" name="Straight Arrow Connector 13330">
            <a:extLst>
              <a:ext uri="{FF2B5EF4-FFF2-40B4-BE49-F238E27FC236}">
                <a16:creationId xmlns:a16="http://schemas.microsoft.com/office/drawing/2014/main" id="{4FB63889-63E9-A495-9571-4FA72E06A73B}"/>
              </a:ext>
            </a:extLst>
          </p:cNvPr>
          <p:cNvCxnSpPr>
            <a:cxnSpLocks/>
            <a:stCxn id="13326" idx="2"/>
            <a:endCxn id="13328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2" name="Straight Arrow Connector 13331">
            <a:extLst>
              <a:ext uri="{FF2B5EF4-FFF2-40B4-BE49-F238E27FC236}">
                <a16:creationId xmlns:a16="http://schemas.microsoft.com/office/drawing/2014/main" id="{331CEC7F-7A31-6D44-8F3F-8CC4A4475607}"/>
              </a:ext>
            </a:extLst>
          </p:cNvPr>
          <p:cNvCxnSpPr>
            <a:cxnSpLocks/>
            <a:endCxn id="13329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33" name="Rectangle 13332">
            <a:extLst>
              <a:ext uri="{FF2B5EF4-FFF2-40B4-BE49-F238E27FC236}">
                <a16:creationId xmlns:a16="http://schemas.microsoft.com/office/drawing/2014/main" id="{D863B894-84B4-CF01-233E-1F8D4AEA6D57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Virtualization / Data Federation / Query Engine</a:t>
            </a:r>
          </a:p>
        </p:txBody>
      </p:sp>
      <p:cxnSp>
        <p:nvCxnSpPr>
          <p:cNvPr id="13334" name="Straight Arrow Connector 13333">
            <a:extLst>
              <a:ext uri="{FF2B5EF4-FFF2-40B4-BE49-F238E27FC236}">
                <a16:creationId xmlns:a16="http://schemas.microsoft.com/office/drawing/2014/main" id="{2D01E3C9-4D7D-522D-463D-46B8D7A5526A}"/>
              </a:ext>
            </a:extLst>
          </p:cNvPr>
          <p:cNvCxnSpPr>
            <a:cxnSpLocks/>
            <a:endCxn id="13319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5" name="Straight Arrow Connector 13334">
            <a:extLst>
              <a:ext uri="{FF2B5EF4-FFF2-40B4-BE49-F238E27FC236}">
                <a16:creationId xmlns:a16="http://schemas.microsoft.com/office/drawing/2014/main" id="{E0F08B49-FB01-BFF5-F248-D39F50C1C82F}"/>
              </a:ext>
            </a:extLst>
          </p:cNvPr>
          <p:cNvCxnSpPr>
            <a:cxnSpLocks/>
            <a:endCxn id="13326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48" name="Rectangle 13347">
            <a:extLst>
              <a:ext uri="{FF2B5EF4-FFF2-40B4-BE49-F238E27FC236}">
                <a16:creationId xmlns:a16="http://schemas.microsoft.com/office/drawing/2014/main" id="{3D9E9F9E-F3FD-74B2-6901-A58B296FE8C5}"/>
              </a:ext>
            </a:extLst>
          </p:cNvPr>
          <p:cNvSpPr/>
          <p:nvPr/>
        </p:nvSpPr>
        <p:spPr bwMode="auto">
          <a:xfrm>
            <a:off x="1411785" y="2967216"/>
            <a:ext cx="1203233" cy="666900"/>
          </a:xfrm>
          <a:prstGeom prst="rect">
            <a:avLst/>
          </a:prstGeom>
          <a:pattFill prst="wdUpDiag">
            <a:fgClr>
              <a:srgbClr val="FF0000"/>
            </a:fgClr>
            <a:bgClr>
              <a:srgbClr val="CDE2FF"/>
            </a:bgClr>
          </a:patt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AI Governance</a:t>
            </a:r>
          </a:p>
        </p:txBody>
      </p:sp>
      <p:sp>
        <p:nvSpPr>
          <p:cNvPr id="13352" name="Rectangle 13351">
            <a:extLst>
              <a:ext uri="{FF2B5EF4-FFF2-40B4-BE49-F238E27FC236}">
                <a16:creationId xmlns:a16="http://schemas.microsoft.com/office/drawing/2014/main" id="{D5AE3E0A-E9B5-8598-CE42-270ABB1DC3C7}"/>
              </a:ext>
            </a:extLst>
          </p:cNvPr>
          <p:cNvSpPr/>
          <p:nvPr/>
        </p:nvSpPr>
        <p:spPr bwMode="auto">
          <a:xfrm>
            <a:off x="2779939" y="2984194"/>
            <a:ext cx="1074430" cy="330666"/>
          </a:xfrm>
          <a:prstGeom prst="rect">
            <a:avLst/>
          </a:prstGeom>
          <a:pattFill prst="wdUpDiag">
            <a:fgClr>
              <a:srgbClr val="FF0000"/>
            </a:fgClr>
            <a:bgClr>
              <a:srgbClr val="FAD6FF"/>
            </a:bgClr>
          </a:patt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Advanced Analytic</a:t>
            </a:r>
          </a:p>
        </p:txBody>
      </p:sp>
      <p:sp>
        <p:nvSpPr>
          <p:cNvPr id="13353" name="Rectangle 13352">
            <a:extLst>
              <a:ext uri="{FF2B5EF4-FFF2-40B4-BE49-F238E27FC236}">
                <a16:creationId xmlns:a16="http://schemas.microsoft.com/office/drawing/2014/main" id="{06789905-5C7A-7828-182D-934118C3B05A}"/>
              </a:ext>
            </a:extLst>
          </p:cNvPr>
          <p:cNvSpPr/>
          <p:nvPr/>
        </p:nvSpPr>
        <p:spPr bwMode="auto">
          <a:xfrm>
            <a:off x="3956724" y="2984194"/>
            <a:ext cx="1074430" cy="330666"/>
          </a:xfrm>
          <a:prstGeom prst="rect">
            <a:avLst/>
          </a:prstGeom>
          <a:pattFill prst="wdUpDiag">
            <a:fgClr>
              <a:srgbClr val="FF0000"/>
            </a:fgClr>
            <a:bgClr>
              <a:srgbClr val="FAD6FF"/>
            </a:bgClr>
          </a:patt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AI/ML/Agentic AI</a:t>
            </a:r>
          </a:p>
        </p:txBody>
      </p:sp>
      <p:sp>
        <p:nvSpPr>
          <p:cNvPr id="13354" name="Rectangle 13353">
            <a:extLst>
              <a:ext uri="{FF2B5EF4-FFF2-40B4-BE49-F238E27FC236}">
                <a16:creationId xmlns:a16="http://schemas.microsoft.com/office/drawing/2014/main" id="{A4CE069C-1165-722A-2812-702A612DB9C4}"/>
              </a:ext>
            </a:extLst>
          </p:cNvPr>
          <p:cNvSpPr/>
          <p:nvPr/>
        </p:nvSpPr>
        <p:spPr bwMode="auto">
          <a:xfrm>
            <a:off x="5133509" y="2984194"/>
            <a:ext cx="1074430" cy="330666"/>
          </a:xfrm>
          <a:prstGeom prst="rect">
            <a:avLst/>
          </a:prstGeom>
          <a:pattFill prst="wdUpDiag">
            <a:fgClr>
              <a:srgbClr val="FF0000"/>
            </a:fgClr>
            <a:bgClr>
              <a:srgbClr val="FAD6FF"/>
            </a:bgClr>
          </a:patt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BI Report</a:t>
            </a:r>
          </a:p>
        </p:txBody>
      </p:sp>
      <p:sp>
        <p:nvSpPr>
          <p:cNvPr id="13355" name="Rectangle 13354">
            <a:extLst>
              <a:ext uri="{FF2B5EF4-FFF2-40B4-BE49-F238E27FC236}">
                <a16:creationId xmlns:a16="http://schemas.microsoft.com/office/drawing/2014/main" id="{03A9093B-FBC2-B82A-BE04-ABB807608E39}"/>
              </a:ext>
            </a:extLst>
          </p:cNvPr>
          <p:cNvSpPr/>
          <p:nvPr/>
        </p:nvSpPr>
        <p:spPr bwMode="auto">
          <a:xfrm>
            <a:off x="6305281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Adhoc-Query</a:t>
            </a:r>
          </a:p>
        </p:txBody>
      </p:sp>
      <p:sp>
        <p:nvSpPr>
          <p:cNvPr id="13360" name="Rectangle 13359">
            <a:extLst>
              <a:ext uri="{FF2B5EF4-FFF2-40B4-BE49-F238E27FC236}">
                <a16:creationId xmlns:a16="http://schemas.microsoft.com/office/drawing/2014/main" id="{8F3B1816-18A6-2B20-3CD2-3FD859F78912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Object Store / File Store</a:t>
            </a:r>
          </a:p>
        </p:txBody>
      </p:sp>
      <p:cxnSp>
        <p:nvCxnSpPr>
          <p:cNvPr id="13361" name="Straight Arrow Connector 13360">
            <a:extLst>
              <a:ext uri="{FF2B5EF4-FFF2-40B4-BE49-F238E27FC236}">
                <a16:creationId xmlns:a16="http://schemas.microsoft.com/office/drawing/2014/main" id="{3C938879-F750-976C-B180-8849F9C01531}"/>
              </a:ext>
            </a:extLst>
          </p:cNvPr>
          <p:cNvCxnSpPr>
            <a:cxnSpLocks/>
            <a:stCxn id="13327" idx="2"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65" name="Straight Arrow Connector 13364">
            <a:extLst>
              <a:ext uri="{FF2B5EF4-FFF2-40B4-BE49-F238E27FC236}">
                <a16:creationId xmlns:a16="http://schemas.microsoft.com/office/drawing/2014/main" id="{1FE5E889-65A0-C1C9-C9AB-EDC671684A51}"/>
              </a:ext>
            </a:extLst>
          </p:cNvPr>
          <p:cNvCxnSpPr>
            <a:cxnSpLocks/>
            <a:stCxn id="13328" idx="2"/>
            <a:endCxn id="13360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69" name="Straight Arrow Connector 13368">
            <a:extLst>
              <a:ext uri="{FF2B5EF4-FFF2-40B4-BE49-F238E27FC236}">
                <a16:creationId xmlns:a16="http://schemas.microsoft.com/office/drawing/2014/main" id="{41E8E8CE-0719-4E8D-B941-973E8738FEEB}"/>
              </a:ext>
            </a:extLst>
          </p:cNvPr>
          <p:cNvCxnSpPr>
            <a:cxnSpLocks/>
            <a:stCxn id="13329" idx="2"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368" name="Picture 32" descr="Request: Amazon S3 · Issue #2687 · simple-icons/simple-icons">
            <a:extLst>
              <a:ext uri="{FF2B5EF4-FFF2-40B4-BE49-F238E27FC236}">
                <a16:creationId xmlns:a16="http://schemas.microsoft.com/office/drawing/2014/main" id="{3528BA86-A696-CB58-F253-C5DDBB6DA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938" y="5690366"/>
            <a:ext cx="449299" cy="44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0" name="Picture 34">
            <a:extLst>
              <a:ext uri="{FF2B5EF4-FFF2-40B4-BE49-F238E27FC236}">
                <a16:creationId xmlns:a16="http://schemas.microsoft.com/office/drawing/2014/main" id="{74D6CEDA-8800-F609-8505-847277E0E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438" y="5795550"/>
            <a:ext cx="1286269" cy="33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2" name="Picture 36">
            <a:extLst>
              <a:ext uri="{FF2B5EF4-FFF2-40B4-BE49-F238E27FC236}">
                <a16:creationId xmlns:a16="http://schemas.microsoft.com/office/drawing/2014/main" id="{9089B7BA-DFDB-E4D1-EA9D-E9B0521F6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45" y="4399938"/>
            <a:ext cx="788209" cy="18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4" name="Picture 38">
            <a:extLst>
              <a:ext uri="{FF2B5EF4-FFF2-40B4-BE49-F238E27FC236}">
                <a16:creationId xmlns:a16="http://schemas.microsoft.com/office/drawing/2014/main" id="{96278844-6762-6D4A-1991-8DF9A98EA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796" y="5231967"/>
            <a:ext cx="538196" cy="18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6" name="Picture 40">
            <a:extLst>
              <a:ext uri="{FF2B5EF4-FFF2-40B4-BE49-F238E27FC236}">
                <a16:creationId xmlns:a16="http://schemas.microsoft.com/office/drawing/2014/main" id="{887B4271-E925-F974-72A9-202F800FE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683" y="5236534"/>
            <a:ext cx="570865" cy="11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8" name="Picture 42">
            <a:extLst>
              <a:ext uri="{FF2B5EF4-FFF2-40B4-BE49-F238E27FC236}">
                <a16:creationId xmlns:a16="http://schemas.microsoft.com/office/drawing/2014/main" id="{5ADE14A6-FD7F-D2C6-20A2-F03767D0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55" y="5222189"/>
            <a:ext cx="500886" cy="19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78E753-E2B7-A3AB-41E7-CE2B11105DF3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38509-C5E4-B44F-78EA-4248B103289B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2E0F03-885A-1AFA-CBF7-1203A5F995F7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F6732-3151-4519-3868-44F98A0A838E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Integration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968BED-6727-0D76-DC0B-B7D80D76DC6F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F7E1C3-130A-91F9-096C-41363D218B3E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69A9C1-EFF0-2EE1-4924-6D3CB631F58B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4B3AB3-C422-D25D-60C6-B824EA2A8558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794" name="Picture 2" descr="Dbt icon - Free Download PNG &amp; SVG | Streamline">
            <a:extLst>
              <a:ext uri="{FF2B5EF4-FFF2-40B4-BE49-F238E27FC236}">
                <a16:creationId xmlns:a16="http://schemas.microsoft.com/office/drawing/2014/main" id="{09789707-F69A-3D58-D3E2-0029CFDD3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088750" y="3794083"/>
            <a:ext cx="718635" cy="71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Airflow™ là gì? – TechData.AI - TechData.AI">
            <a:extLst>
              <a:ext uri="{FF2B5EF4-FFF2-40B4-BE49-F238E27FC236}">
                <a16:creationId xmlns:a16="http://schemas.microsoft.com/office/drawing/2014/main" id="{DB1FFC91-C934-4172-53FE-2AFEC4F9F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927836" y="5017265"/>
            <a:ext cx="1046835" cy="40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>
            <a:extLst>
              <a:ext uri="{FF2B5EF4-FFF2-40B4-BE49-F238E27FC236}">
                <a16:creationId xmlns:a16="http://schemas.microsoft.com/office/drawing/2014/main" id="{DA06979E-6B16-CE48-FFDB-9FBCA5D13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441" y="3492878"/>
            <a:ext cx="830796" cy="39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804A7E6F-E859-1E24-A860-9659C7511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513" y="3063376"/>
            <a:ext cx="490071" cy="23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OpenMetadata: Open Standard for Metadata. A Single place to Discover,  Collaborate and Get | AlternativeTo">
            <a:extLst>
              <a:ext uri="{FF2B5EF4-FFF2-40B4-BE49-F238E27FC236}">
                <a16:creationId xmlns:a16="http://schemas.microsoft.com/office/drawing/2014/main" id="{1BE198C7-8BC9-8667-FFC1-D7EEE1419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945" y="4043648"/>
            <a:ext cx="1042911" cy="104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525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608975">
              <a:defRPr/>
            </a:pP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Data Lakehouse 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608975">
              <a:spcBef>
                <a:spcPts val="1465"/>
              </a:spcBef>
              <a:buClr>
                <a:srgbClr val="000000"/>
              </a:buClr>
              <a:defRPr/>
            </a:pPr>
            <a:r>
              <a:rPr lang="en-US" sz="1599" kern="0" dirty="0">
                <a:solidFill>
                  <a:srgbClr val="EC8803"/>
                </a:solidFill>
              </a:rPr>
              <a:t>Architecture Review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26215-1583-B2D7-C9BE-B01EBDBDD982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5364813-D490-638E-9F65-78DF9111EF5D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EE38AA6-8FE6-78D2-C96C-25AF747B5D3B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8DC992C-ED12-48B2-4101-0FA3A323DA33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A712A48-8FA1-9D6B-E675-309A073E4300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38D1A5B-44CD-0EF0-0908-D4FF9426F731}"/>
              </a:ext>
            </a:extLst>
          </p:cNvPr>
          <p:cNvCxnSpPr>
            <a:cxnSpLocks/>
            <a:endCxn id="34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5F10476-1D21-0C18-4EFA-0CFED638D0FD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85A41A6-B4E8-AAE4-8693-A49F7227DB83}"/>
              </a:ext>
            </a:extLst>
          </p:cNvPr>
          <p:cNvCxnSpPr>
            <a:cxnSpLocks/>
            <a:endCxn id="36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4670387-2594-D6A9-E513-9F56587E16BA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CEA53DA-0573-CBED-1DA7-AC653514109F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EA2C8E-4CD2-4F20-BF43-13678802640E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1376839-64BC-6E4C-968C-882782B847C8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E293D02-C749-AC97-9DC5-9F4C9AE83870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4E3BED-1EC2-4259-80D5-8E5C31AF8630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C79AEDE-3879-FDBE-2D54-C02650EE7428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8F272C-D695-BC7F-0D34-8CE027CCBB5A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Integration</a:t>
            </a:r>
          </a:p>
        </p:txBody>
      </p:sp>
    </p:spTree>
    <p:extLst>
      <p:ext uri="{BB962C8B-B14F-4D97-AF65-F5344CB8AC3E}">
        <p14:creationId xmlns:p14="http://schemas.microsoft.com/office/powerpoint/2010/main" val="3682626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608975">
              <a:defRPr/>
            </a:pP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Data Lakehouse 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608975">
              <a:spcBef>
                <a:spcPts val="1465"/>
              </a:spcBef>
              <a:buClr>
                <a:srgbClr val="000000"/>
              </a:buClr>
              <a:defRPr/>
            </a:pPr>
            <a:r>
              <a:rPr lang="en-US" sz="1599" kern="0" dirty="0">
                <a:solidFill>
                  <a:srgbClr val="EC8803"/>
                </a:solidFill>
              </a:rPr>
              <a:t>Architecture Review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26215-1583-B2D7-C9BE-B01EBDBDD982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E3DF4F-D7CC-6559-5141-94DB7D999845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E9EAA9-7988-3390-820A-0C12E0FBC7A4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4EA3DC-75F2-3BE6-BBB8-D0BE0320B593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8A64A6-971E-7A27-0602-F18F18A59546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9FAF3B-5770-024F-A822-9C63659C89DF}"/>
              </a:ext>
            </a:extLst>
          </p:cNvPr>
          <p:cNvCxnSpPr>
            <a:cxnSpLocks/>
            <a:endCxn id="6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BCADEB-FEDC-E3BD-3908-6432968356C9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8A8B6F-AD7E-9577-5D28-E3D5E5763ED3}"/>
              </a:ext>
            </a:extLst>
          </p:cNvPr>
          <p:cNvCxnSpPr>
            <a:cxnSpLocks/>
            <a:endCxn id="13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35FD524-E276-69E2-23A6-250301EE770C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Lake / GenAI DataStore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BF0568-1A54-C0D3-1295-940C62051B06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539922-0E3B-8E51-BDBC-734BA98A6C14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6987F5-3332-9CD1-D66E-9D110F5C6A63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06A8D5-D79B-088E-0F3B-B302D67D038D}"/>
              </a:ext>
            </a:extLst>
          </p:cNvPr>
          <p:cNvCxnSpPr>
            <a:cxnSpLocks/>
            <a:endCxn id="7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9E57D0-6FC5-4280-A881-7FFF5D505ECD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CBC2C-14FF-F7E9-2883-878EC44FA7CD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7D5FCEB-F102-9FA7-5597-CED9DD0FBE52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Object Store / File 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178A56-2775-CCD8-6B39-5B1C10D74F48}"/>
              </a:ext>
            </a:extLst>
          </p:cNvPr>
          <p:cNvCxnSpPr>
            <a:cxnSpLocks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D0A9417-6C4E-CDB4-0BDF-985F6708CBBC}"/>
              </a:ext>
            </a:extLst>
          </p:cNvPr>
          <p:cNvCxnSpPr>
            <a:cxnSpLocks/>
            <a:endCxn id="17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D6B41F-4F2F-3C5A-B961-ACFF4ACD0DC1}"/>
              </a:ext>
            </a:extLst>
          </p:cNvPr>
          <p:cNvCxnSpPr>
            <a:cxnSpLocks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549BBEF-77E0-8EF7-4ACD-B4F01EE1FB05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960FB8-E993-FEB5-8897-D019B4078208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DE62651-E821-6798-A730-B8B7B85C5247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5B3179-A487-D313-B651-13D449F68825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5327530-5758-5EE2-B667-5DC7CE2DFFF2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9368AF-2854-6D6D-9FAC-9C3D29ECE187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461219-2D4C-8112-46DD-91D3C0EC0650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9577A8-D788-8894-BB86-4716DF91AEA4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Integration</a:t>
            </a:r>
          </a:p>
        </p:txBody>
      </p:sp>
    </p:spTree>
    <p:extLst>
      <p:ext uri="{BB962C8B-B14F-4D97-AF65-F5344CB8AC3E}">
        <p14:creationId xmlns:p14="http://schemas.microsoft.com/office/powerpoint/2010/main" val="3022736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608975">
              <a:defRPr/>
            </a:pP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Data Lakehouse 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608975">
              <a:spcBef>
                <a:spcPts val="1465"/>
              </a:spcBef>
              <a:buClr>
                <a:srgbClr val="000000"/>
              </a:buClr>
              <a:defRPr/>
            </a:pPr>
            <a:r>
              <a:rPr lang="en-US" sz="1599" kern="0" dirty="0">
                <a:solidFill>
                  <a:srgbClr val="EC8803"/>
                </a:solidFill>
              </a:rPr>
              <a:t>Architecture Review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26215-1583-B2D7-C9BE-B01EBDBDD982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E3DF4F-D7CC-6559-5141-94DB7D999845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E9EAA9-7988-3390-820A-0C12E0FBC7A4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4EA3DC-75F2-3BE6-BBB8-D0BE0320B593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8A64A6-971E-7A27-0602-F18F18A59546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9FAF3B-5770-024F-A822-9C63659C89DF}"/>
              </a:ext>
            </a:extLst>
          </p:cNvPr>
          <p:cNvCxnSpPr>
            <a:cxnSpLocks/>
            <a:endCxn id="6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BCADEB-FEDC-E3BD-3908-6432968356C9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8A8B6F-AD7E-9577-5D28-E3D5E5763ED3}"/>
              </a:ext>
            </a:extLst>
          </p:cNvPr>
          <p:cNvCxnSpPr>
            <a:cxnSpLocks/>
            <a:endCxn id="13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35FD524-E276-69E2-23A6-250301EE770C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Lake / GenAI DataStore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BF0568-1A54-C0D3-1295-940C62051B06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539922-0E3B-8E51-BDBC-734BA98A6C14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6987F5-3332-9CD1-D66E-9D110F5C6A63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06A8D5-D79B-088E-0F3B-B302D67D038D}"/>
              </a:ext>
            </a:extLst>
          </p:cNvPr>
          <p:cNvCxnSpPr>
            <a:cxnSpLocks/>
            <a:endCxn id="7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9E57D0-6FC5-4280-A881-7FFF5D505ECD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CBC2C-14FF-F7E9-2883-878EC44FA7CD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AE8BA1A-1678-F8CA-CCD0-CF98D9876514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Virtualization / Data Federation / Query Engine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AEFE1F-DAB4-00AB-57B9-41F9DE62520F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245DCA-C4FA-133C-4F90-EC9CCCD63D3F}"/>
              </a:ext>
            </a:extLst>
          </p:cNvPr>
          <p:cNvCxnSpPr>
            <a:cxnSpLocks/>
            <a:endCxn id="4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76B7786-A23F-58EA-AE1B-CAD250D06D0B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Object Store / File 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40D1C4-E4C7-2995-3B81-9BD43AAD742A}"/>
              </a:ext>
            </a:extLst>
          </p:cNvPr>
          <p:cNvCxnSpPr>
            <a:cxnSpLocks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51C70BE-2972-B2F4-7106-E3F6CE7E73D4}"/>
              </a:ext>
            </a:extLst>
          </p:cNvPr>
          <p:cNvCxnSpPr>
            <a:cxnSpLocks/>
            <a:endCxn id="21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0BA23E-95D0-B537-1206-8379AFC482EB}"/>
              </a:ext>
            </a:extLst>
          </p:cNvPr>
          <p:cNvCxnSpPr>
            <a:cxnSpLocks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C9DEDD-D537-1B7A-85CD-32E34E8B0169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0C1B74-8063-2899-C930-C9F625944357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C7C9ED-7C04-4AF6-902B-8E4EA11DB54E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EAEB9D-BB8F-3ACB-4A7E-697146FECB76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"/>
                <a:ea typeface="IBM Plex Sans" charset="0"/>
                <a:cs typeface="IBM Plex Sans" charset="0"/>
              </a:rPr>
              <a:t>Data Integration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83728A-98AD-C013-D610-023C5DA182C5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3780AC6-5142-C032-8DF9-F117628BC7EE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2B9CE66-857B-3F47-F0B1-42CFFFEA6110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36E0D9E-4D86-D3F5-0C87-88C2D7AC3F19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796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608975">
              <a:defRPr/>
            </a:pP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Data Lakehouse 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608975">
              <a:spcBef>
                <a:spcPts val="1465"/>
              </a:spcBef>
              <a:buClr>
                <a:srgbClr val="000000"/>
              </a:buClr>
              <a:defRPr/>
            </a:pPr>
            <a:r>
              <a:rPr lang="en-US" sz="1599" kern="0" dirty="0">
                <a:solidFill>
                  <a:srgbClr val="EC8803"/>
                </a:solidFill>
              </a:rPr>
              <a:t>Architecture Review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26215-1583-B2D7-C9BE-B01EBDBDD982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E3DF4F-D7CC-6559-5141-94DB7D999845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E9EAA9-7988-3390-820A-0C12E0FBC7A4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4EA3DC-75F2-3BE6-BBB8-D0BE0320B593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8A64A6-971E-7A27-0602-F18F18A59546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9FAF3B-5770-024F-A822-9C63659C89DF}"/>
              </a:ext>
            </a:extLst>
          </p:cNvPr>
          <p:cNvCxnSpPr>
            <a:cxnSpLocks/>
            <a:endCxn id="6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BCADEB-FEDC-E3BD-3908-6432968356C9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8A8B6F-AD7E-9577-5D28-E3D5E5763ED3}"/>
              </a:ext>
            </a:extLst>
          </p:cNvPr>
          <p:cNvCxnSpPr>
            <a:cxnSpLocks/>
            <a:endCxn id="13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35FD524-E276-69E2-23A6-250301EE770C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Lake / GenAI DataStore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BF0568-1A54-C0D3-1295-940C62051B06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539922-0E3B-8E51-BDBC-734BA98A6C14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6987F5-3332-9CD1-D66E-9D110F5C6A63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06A8D5-D79B-088E-0F3B-B302D67D038D}"/>
              </a:ext>
            </a:extLst>
          </p:cNvPr>
          <p:cNvCxnSpPr>
            <a:cxnSpLocks/>
            <a:endCxn id="7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9E57D0-6FC5-4280-A881-7FFF5D505ECD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CBC2C-14FF-F7E9-2883-878EC44FA7CD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AE8BA1A-1678-F8CA-CCD0-CF98D9876514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Virtualization / Data Federation / Query Engine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AEFE1F-DAB4-00AB-57B9-41F9DE62520F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245DCA-C4FA-133C-4F90-EC9CCCD63D3F}"/>
              </a:ext>
            </a:extLst>
          </p:cNvPr>
          <p:cNvCxnSpPr>
            <a:cxnSpLocks/>
            <a:endCxn id="4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FA8123A-F7EE-9A8B-63CC-3349B5594863}"/>
              </a:ext>
            </a:extLst>
          </p:cNvPr>
          <p:cNvSpPr/>
          <p:nvPr/>
        </p:nvSpPr>
        <p:spPr bwMode="auto">
          <a:xfrm>
            <a:off x="1416106" y="3448115"/>
            <a:ext cx="1203233" cy="2024138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002AE2-0CB1-B905-3B55-1E571E129C4E}"/>
              </a:ext>
            </a:extLst>
          </p:cNvPr>
          <p:cNvSpPr/>
          <p:nvPr/>
        </p:nvSpPr>
        <p:spPr bwMode="auto">
          <a:xfrm>
            <a:off x="1488935" y="3626795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Metadata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B6353D-A008-5C9E-2B6D-CDC6CB4EAF15}"/>
              </a:ext>
            </a:extLst>
          </p:cNvPr>
          <p:cNvSpPr/>
          <p:nvPr/>
        </p:nvSpPr>
        <p:spPr bwMode="auto">
          <a:xfrm>
            <a:off x="1488935" y="3883677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Lineage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B9F36A-117A-9785-CB7D-A5DB48BD5E1C}"/>
              </a:ext>
            </a:extLst>
          </p:cNvPr>
          <p:cNvSpPr/>
          <p:nvPr/>
        </p:nvSpPr>
        <p:spPr bwMode="auto">
          <a:xfrm>
            <a:off x="1481924" y="4386881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Reference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7A3BC-82F4-E6BC-F1AD-DF67FE5E5196}"/>
              </a:ext>
            </a:extLst>
          </p:cNvPr>
          <p:cNvSpPr/>
          <p:nvPr/>
        </p:nvSpPr>
        <p:spPr bwMode="auto">
          <a:xfrm>
            <a:off x="1481924" y="4732943"/>
            <a:ext cx="1075160" cy="162970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Protection Rule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EEF630-35A3-3C15-4C2E-32E529F25AED}"/>
              </a:ext>
            </a:extLst>
          </p:cNvPr>
          <p:cNvSpPr/>
          <p:nvPr/>
        </p:nvSpPr>
        <p:spPr bwMode="auto">
          <a:xfrm>
            <a:off x="1494580" y="4135306"/>
            <a:ext cx="1068147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Quality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5F8F68-176D-214C-525C-E06F1C8E0957}"/>
              </a:ext>
            </a:extLst>
          </p:cNvPr>
          <p:cNvSpPr/>
          <p:nvPr/>
        </p:nvSpPr>
        <p:spPr bwMode="auto">
          <a:xfrm>
            <a:off x="1481924" y="4963221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Master 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E1E8CF9-2AEB-C604-5E74-3747F3815C61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Object Store / File 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0EA7CC-56CE-00FA-F576-17DBE7C96BE6}"/>
              </a:ext>
            </a:extLst>
          </p:cNvPr>
          <p:cNvCxnSpPr>
            <a:cxnSpLocks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03BA7A0-8804-C9CE-7714-D262BB951ABA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A0FD654-64CF-A4A2-7BB4-010B048FDF6A}"/>
              </a:ext>
            </a:extLst>
          </p:cNvPr>
          <p:cNvCxnSpPr>
            <a:cxnSpLocks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7D05B4F-F976-D911-C3AE-E5E688976869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139A92-693E-B27C-B3D1-C8685320D98F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D143A5-7461-DE7E-6296-2B72F585BA50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03957C0-D0A2-9697-984A-F8BEFFBC0B7C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Integration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ECD923-B392-DCA3-80A0-2358AF68CD8B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4813007-ADC8-86B9-3FDD-06EEDF38B43F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AB555CF-1079-0037-BF40-DD8444C89DE9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16E126E-1E54-8179-A95D-33E0FB91DE83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927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608975">
              <a:defRPr/>
            </a:pP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Data Lakehouse 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608975">
              <a:spcBef>
                <a:spcPts val="1465"/>
              </a:spcBef>
              <a:buClr>
                <a:srgbClr val="000000"/>
              </a:buClr>
              <a:defRPr/>
            </a:pPr>
            <a:r>
              <a:rPr lang="en-US" sz="1599" kern="0" dirty="0">
                <a:solidFill>
                  <a:srgbClr val="EC8803"/>
                </a:solidFill>
              </a:rPr>
              <a:t>Architecture Review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26215-1583-B2D7-C9BE-B01EBDBDD982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E3DF4F-D7CC-6559-5141-94DB7D999845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E9EAA9-7988-3390-820A-0C12E0FBC7A4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4EA3DC-75F2-3BE6-BBB8-D0BE0320B593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8A64A6-971E-7A27-0602-F18F18A59546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9FAF3B-5770-024F-A822-9C63659C89DF}"/>
              </a:ext>
            </a:extLst>
          </p:cNvPr>
          <p:cNvCxnSpPr>
            <a:cxnSpLocks/>
            <a:endCxn id="6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BCADEB-FEDC-E3BD-3908-6432968356C9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8A8B6F-AD7E-9577-5D28-E3D5E5763ED3}"/>
              </a:ext>
            </a:extLst>
          </p:cNvPr>
          <p:cNvCxnSpPr>
            <a:cxnSpLocks/>
            <a:endCxn id="13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35FD524-E276-69E2-23A6-250301EE770C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Lake / GenAI DataStore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BF0568-1A54-C0D3-1295-940C62051B06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539922-0E3B-8E51-BDBC-734BA98A6C14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6987F5-3332-9CD1-D66E-9D110F5C6A63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06A8D5-D79B-088E-0F3B-B302D67D038D}"/>
              </a:ext>
            </a:extLst>
          </p:cNvPr>
          <p:cNvCxnSpPr>
            <a:cxnSpLocks/>
            <a:endCxn id="7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9E57D0-6FC5-4280-A881-7FFF5D505ECD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CBC2C-14FF-F7E9-2883-878EC44FA7CD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AE8BA1A-1678-F8CA-CCD0-CF98D9876514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Virtualization / Data Federation / Query Engine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AEFE1F-DAB4-00AB-57B9-41F9DE62520F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245DCA-C4FA-133C-4F90-EC9CCCD63D3F}"/>
              </a:ext>
            </a:extLst>
          </p:cNvPr>
          <p:cNvCxnSpPr>
            <a:cxnSpLocks/>
            <a:endCxn id="4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FA8123A-F7EE-9A8B-63CC-3349B5594863}"/>
              </a:ext>
            </a:extLst>
          </p:cNvPr>
          <p:cNvSpPr/>
          <p:nvPr/>
        </p:nvSpPr>
        <p:spPr bwMode="auto">
          <a:xfrm>
            <a:off x="1416106" y="3706730"/>
            <a:ext cx="1203233" cy="1862797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002AE2-0CB1-B905-3B55-1E571E129C4E}"/>
              </a:ext>
            </a:extLst>
          </p:cNvPr>
          <p:cNvSpPr/>
          <p:nvPr/>
        </p:nvSpPr>
        <p:spPr bwMode="auto">
          <a:xfrm>
            <a:off x="1488935" y="3885410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Metadata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B6353D-A008-5C9E-2B6D-CDC6CB4EAF15}"/>
              </a:ext>
            </a:extLst>
          </p:cNvPr>
          <p:cNvSpPr/>
          <p:nvPr/>
        </p:nvSpPr>
        <p:spPr bwMode="auto">
          <a:xfrm>
            <a:off x="1488935" y="4142292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Lineage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B9F36A-117A-9785-CB7D-A5DB48BD5E1C}"/>
              </a:ext>
            </a:extLst>
          </p:cNvPr>
          <p:cNvSpPr/>
          <p:nvPr/>
        </p:nvSpPr>
        <p:spPr bwMode="auto">
          <a:xfrm>
            <a:off x="1481924" y="4645496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Reference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7A3BC-82F4-E6BC-F1AD-DF67FE5E5196}"/>
              </a:ext>
            </a:extLst>
          </p:cNvPr>
          <p:cNvSpPr/>
          <p:nvPr/>
        </p:nvSpPr>
        <p:spPr bwMode="auto">
          <a:xfrm>
            <a:off x="1481924" y="4991558"/>
            <a:ext cx="1075160" cy="162970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Protection Rule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EEF630-35A3-3C15-4C2E-32E529F25AED}"/>
              </a:ext>
            </a:extLst>
          </p:cNvPr>
          <p:cNvSpPr/>
          <p:nvPr/>
        </p:nvSpPr>
        <p:spPr bwMode="auto">
          <a:xfrm>
            <a:off x="1494580" y="4393921"/>
            <a:ext cx="1068147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Quality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5F8F68-176D-214C-525C-E06F1C8E0957}"/>
              </a:ext>
            </a:extLst>
          </p:cNvPr>
          <p:cNvSpPr/>
          <p:nvPr/>
        </p:nvSpPr>
        <p:spPr bwMode="auto">
          <a:xfrm>
            <a:off x="1481924" y="5221836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Master 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274B576-F44F-D3C1-1FA2-5147B2831B6C}"/>
              </a:ext>
            </a:extLst>
          </p:cNvPr>
          <p:cNvSpPr/>
          <p:nvPr/>
        </p:nvSpPr>
        <p:spPr bwMode="auto">
          <a:xfrm>
            <a:off x="1411785" y="2967216"/>
            <a:ext cx="1203233" cy="666900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 Governance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A39A85-7D79-0187-ED45-E7C0DA2ACDFB}"/>
              </a:ext>
            </a:extLst>
          </p:cNvPr>
          <p:cNvSpPr/>
          <p:nvPr/>
        </p:nvSpPr>
        <p:spPr bwMode="auto">
          <a:xfrm>
            <a:off x="1481924" y="3128016"/>
            <a:ext cx="531603" cy="25977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AI/Agent/MLOps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5199F6-5693-B8F0-B2FB-8011A7847EBC}"/>
              </a:ext>
            </a:extLst>
          </p:cNvPr>
          <p:cNvSpPr/>
          <p:nvPr/>
        </p:nvSpPr>
        <p:spPr bwMode="auto">
          <a:xfrm>
            <a:off x="1479468" y="3437525"/>
            <a:ext cx="531603" cy="153018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GRC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FC29249-DB96-B649-FC5A-650E3FA3FEFB}"/>
              </a:ext>
            </a:extLst>
          </p:cNvPr>
          <p:cNvSpPr/>
          <p:nvPr/>
        </p:nvSpPr>
        <p:spPr bwMode="auto">
          <a:xfrm>
            <a:off x="2047243" y="3128017"/>
            <a:ext cx="531603" cy="462526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 Lifecycle Manage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5A5DC8-650E-1F11-2500-FF683A2F02C9}"/>
              </a:ext>
            </a:extLst>
          </p:cNvPr>
          <p:cNvSpPr/>
          <p:nvPr/>
        </p:nvSpPr>
        <p:spPr bwMode="auto">
          <a:xfrm>
            <a:off x="277993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Advanced Analytic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C51A450-AEEC-3B17-D4C4-5F3B183CC0F8}"/>
              </a:ext>
            </a:extLst>
          </p:cNvPr>
          <p:cNvSpPr/>
          <p:nvPr/>
        </p:nvSpPr>
        <p:spPr bwMode="auto">
          <a:xfrm>
            <a:off x="3956724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AI/ML/Agentic AI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DE1926-9509-5213-2BBD-BAB7CA1AA67F}"/>
              </a:ext>
            </a:extLst>
          </p:cNvPr>
          <p:cNvSpPr/>
          <p:nvPr/>
        </p:nvSpPr>
        <p:spPr bwMode="auto">
          <a:xfrm>
            <a:off x="513350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BI Report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A24F8CF-40AF-95EA-2C51-76C2A2BFE797}"/>
              </a:ext>
            </a:extLst>
          </p:cNvPr>
          <p:cNvSpPr/>
          <p:nvPr/>
        </p:nvSpPr>
        <p:spPr bwMode="auto">
          <a:xfrm>
            <a:off x="6305281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Adhoc-Query</a:t>
            </a:r>
            <a:endParaRPr kumimoji="0" lang="en-VN" sz="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4542C5-856F-D378-3CD9-AFF0544725BB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Object Store / File 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F1FFBCE-6658-CF14-8C22-27CDCE5967C5}"/>
              </a:ext>
            </a:extLst>
          </p:cNvPr>
          <p:cNvCxnSpPr>
            <a:cxnSpLocks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A84168E-D132-E839-AC30-AC98D4B75CFF}"/>
              </a:ext>
            </a:extLst>
          </p:cNvPr>
          <p:cNvCxnSpPr>
            <a:cxnSpLocks/>
            <a:endCxn id="26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8F9D51C-E64B-B220-27B2-DB09214AAE54}"/>
              </a:ext>
            </a:extLst>
          </p:cNvPr>
          <p:cNvCxnSpPr>
            <a:cxnSpLocks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6BFE72A-A052-A76B-9C64-18C509D38E90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9BE58C2-F6BB-E90B-8309-D148F736272E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F944F9-5396-B9CC-6CAE-DA735A8F6C55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3E17F21-229C-A78B-5580-17D687095212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98E47CF-D737-5028-5277-8A56E3BCFA9E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Integration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F3A094B-8004-5EFC-2CB1-72A1359D4CBF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9ADDC06-8FC5-DDDD-8725-D8B31F5B82DB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0907039-B1FA-144E-69D6-84F36922A4C2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2CE7736-F04E-8C96-0704-C2C045A21502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895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608975">
              <a:defRPr/>
            </a:pP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Data Lakehouse 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608975">
              <a:spcBef>
                <a:spcPts val="1465"/>
              </a:spcBef>
              <a:buClr>
                <a:srgbClr val="000000"/>
              </a:buClr>
              <a:defRPr/>
            </a:pPr>
            <a:r>
              <a:rPr lang="en-US" sz="1599" kern="0" dirty="0">
                <a:solidFill>
                  <a:srgbClr val="EC8803"/>
                </a:solidFill>
              </a:rPr>
              <a:t>Architecture Review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26215-1583-B2D7-C9BE-B01EBDBDD982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E3DF4F-D7CC-6559-5141-94DB7D999845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E9EAA9-7988-3390-820A-0C12E0FBC7A4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4EA3DC-75F2-3BE6-BBB8-D0BE0320B593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8A64A6-971E-7A27-0602-F18F18A59546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9FAF3B-5770-024F-A822-9C63659C89DF}"/>
              </a:ext>
            </a:extLst>
          </p:cNvPr>
          <p:cNvCxnSpPr>
            <a:cxnSpLocks/>
            <a:endCxn id="6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BCADEB-FEDC-E3BD-3908-6432968356C9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8A8B6F-AD7E-9577-5D28-E3D5E5763ED3}"/>
              </a:ext>
            </a:extLst>
          </p:cNvPr>
          <p:cNvCxnSpPr>
            <a:cxnSpLocks/>
            <a:endCxn id="13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35FD524-E276-69E2-23A6-250301EE770C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Lake / GenAI DataStore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BF0568-1A54-C0D3-1295-940C62051B06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539922-0E3B-8E51-BDBC-734BA98A6C14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6987F5-3332-9CD1-D66E-9D110F5C6A63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06A8D5-D79B-088E-0F3B-B302D67D038D}"/>
              </a:ext>
            </a:extLst>
          </p:cNvPr>
          <p:cNvCxnSpPr>
            <a:cxnSpLocks/>
            <a:endCxn id="7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9E57D0-6FC5-4280-A881-7FFF5D505ECD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CBC2C-14FF-F7E9-2883-878EC44FA7CD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AE8BA1A-1678-F8CA-CCD0-CF98D9876514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Virtualization / Data Federation / Query Engine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AEFE1F-DAB4-00AB-57B9-41F9DE62520F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245DCA-C4FA-133C-4F90-EC9CCCD63D3F}"/>
              </a:ext>
            </a:extLst>
          </p:cNvPr>
          <p:cNvCxnSpPr>
            <a:cxnSpLocks/>
            <a:endCxn id="4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FA8123A-F7EE-9A8B-63CC-3349B5594863}"/>
              </a:ext>
            </a:extLst>
          </p:cNvPr>
          <p:cNvSpPr/>
          <p:nvPr/>
        </p:nvSpPr>
        <p:spPr bwMode="auto">
          <a:xfrm>
            <a:off x="1416106" y="3706730"/>
            <a:ext cx="1203233" cy="1862797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002AE2-0CB1-B905-3B55-1E571E129C4E}"/>
              </a:ext>
            </a:extLst>
          </p:cNvPr>
          <p:cNvSpPr/>
          <p:nvPr/>
        </p:nvSpPr>
        <p:spPr bwMode="auto">
          <a:xfrm>
            <a:off x="1488935" y="3885410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Metadata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B6353D-A008-5C9E-2B6D-CDC6CB4EAF15}"/>
              </a:ext>
            </a:extLst>
          </p:cNvPr>
          <p:cNvSpPr/>
          <p:nvPr/>
        </p:nvSpPr>
        <p:spPr bwMode="auto">
          <a:xfrm>
            <a:off x="1488935" y="4142292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Lineage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B9F36A-117A-9785-CB7D-A5DB48BD5E1C}"/>
              </a:ext>
            </a:extLst>
          </p:cNvPr>
          <p:cNvSpPr/>
          <p:nvPr/>
        </p:nvSpPr>
        <p:spPr bwMode="auto">
          <a:xfrm>
            <a:off x="1481924" y="4645496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Reference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7A3BC-82F4-E6BC-F1AD-DF67FE5E5196}"/>
              </a:ext>
            </a:extLst>
          </p:cNvPr>
          <p:cNvSpPr/>
          <p:nvPr/>
        </p:nvSpPr>
        <p:spPr bwMode="auto">
          <a:xfrm>
            <a:off x="1481924" y="4991558"/>
            <a:ext cx="1075160" cy="162970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Protection Rule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EEF630-35A3-3C15-4C2E-32E529F25AED}"/>
              </a:ext>
            </a:extLst>
          </p:cNvPr>
          <p:cNvSpPr/>
          <p:nvPr/>
        </p:nvSpPr>
        <p:spPr bwMode="auto">
          <a:xfrm>
            <a:off x="1494580" y="4393921"/>
            <a:ext cx="1068147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Quality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5F8F68-176D-214C-525C-E06F1C8E0957}"/>
              </a:ext>
            </a:extLst>
          </p:cNvPr>
          <p:cNvSpPr/>
          <p:nvPr/>
        </p:nvSpPr>
        <p:spPr bwMode="auto">
          <a:xfrm>
            <a:off x="1481924" y="5221836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Master 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274B576-F44F-D3C1-1FA2-5147B2831B6C}"/>
              </a:ext>
            </a:extLst>
          </p:cNvPr>
          <p:cNvSpPr/>
          <p:nvPr/>
        </p:nvSpPr>
        <p:spPr bwMode="auto">
          <a:xfrm>
            <a:off x="1411785" y="2967216"/>
            <a:ext cx="1203233" cy="666900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 Governance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A39A85-7D79-0187-ED45-E7C0DA2ACDFB}"/>
              </a:ext>
            </a:extLst>
          </p:cNvPr>
          <p:cNvSpPr/>
          <p:nvPr/>
        </p:nvSpPr>
        <p:spPr bwMode="auto">
          <a:xfrm>
            <a:off x="1481924" y="3128016"/>
            <a:ext cx="531603" cy="25977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AI/Agent/MLOps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5199F6-5693-B8F0-B2FB-8011A7847EBC}"/>
              </a:ext>
            </a:extLst>
          </p:cNvPr>
          <p:cNvSpPr/>
          <p:nvPr/>
        </p:nvSpPr>
        <p:spPr bwMode="auto">
          <a:xfrm>
            <a:off x="1479468" y="3437525"/>
            <a:ext cx="531603" cy="153018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GRC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FC29249-DB96-B649-FC5A-650E3FA3FEFB}"/>
              </a:ext>
            </a:extLst>
          </p:cNvPr>
          <p:cNvSpPr/>
          <p:nvPr/>
        </p:nvSpPr>
        <p:spPr bwMode="auto">
          <a:xfrm>
            <a:off x="2047243" y="3128017"/>
            <a:ext cx="531603" cy="462526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 Lifecycle Manage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5A5DC8-650E-1F11-2500-FF683A2F02C9}"/>
              </a:ext>
            </a:extLst>
          </p:cNvPr>
          <p:cNvSpPr/>
          <p:nvPr/>
        </p:nvSpPr>
        <p:spPr bwMode="auto">
          <a:xfrm>
            <a:off x="277993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Advanced Analytic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C51A450-AEEC-3B17-D4C4-5F3B183CC0F8}"/>
              </a:ext>
            </a:extLst>
          </p:cNvPr>
          <p:cNvSpPr/>
          <p:nvPr/>
        </p:nvSpPr>
        <p:spPr bwMode="auto">
          <a:xfrm>
            <a:off x="3956724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AI/ML/Agentic AI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DE1926-9509-5213-2BBD-BAB7CA1AA67F}"/>
              </a:ext>
            </a:extLst>
          </p:cNvPr>
          <p:cNvSpPr/>
          <p:nvPr/>
        </p:nvSpPr>
        <p:spPr bwMode="auto">
          <a:xfrm>
            <a:off x="513350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BI Report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A24F8CF-40AF-95EA-2C51-76C2A2BFE797}"/>
              </a:ext>
            </a:extLst>
          </p:cNvPr>
          <p:cNvSpPr/>
          <p:nvPr/>
        </p:nvSpPr>
        <p:spPr bwMode="auto">
          <a:xfrm>
            <a:off x="6305281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Adhoc-Query</a:t>
            </a:r>
            <a:endParaRPr kumimoji="0" lang="en-VN" sz="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09303CB-EA51-6EA7-7FAA-1C6CB3A4DC48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Object Store / File 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907890-9B9F-0411-D58A-FE539CD6F381}"/>
              </a:ext>
            </a:extLst>
          </p:cNvPr>
          <p:cNvCxnSpPr>
            <a:cxnSpLocks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8180154-987F-DD8F-E35C-BF15287459E0}"/>
              </a:ext>
            </a:extLst>
          </p:cNvPr>
          <p:cNvCxnSpPr>
            <a:cxnSpLocks/>
            <a:endCxn id="48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FB99FC5-78D5-AC12-5C74-A23CC51884DD}"/>
              </a:ext>
            </a:extLst>
          </p:cNvPr>
          <p:cNvCxnSpPr>
            <a:cxnSpLocks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528C623E-A931-B92A-4539-9D8DC1438BA4}"/>
              </a:ext>
            </a:extLst>
          </p:cNvPr>
          <p:cNvSpPr/>
          <p:nvPr/>
        </p:nvSpPr>
        <p:spPr bwMode="auto">
          <a:xfrm>
            <a:off x="8786706" y="3443084"/>
            <a:ext cx="635201" cy="2483150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Observability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A7066AB-D345-EAC9-C1C2-727D58ED6007}"/>
              </a:ext>
            </a:extLst>
          </p:cNvPr>
          <p:cNvSpPr/>
          <p:nvPr/>
        </p:nvSpPr>
        <p:spPr bwMode="auto">
          <a:xfrm>
            <a:off x="8120400" y="3443084"/>
            <a:ext cx="626215" cy="2483149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Process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3FC0930-1603-F9FE-1946-73515D05F51C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2C53922-1B52-CFD7-523D-D70F5C4E14CE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4B4356-B742-EA0D-7908-DA7D02B7385B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6801CA-AF44-B7D4-4C38-58743F6C4DF0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7168" name="Straight Connector 7167">
            <a:extLst>
              <a:ext uri="{FF2B5EF4-FFF2-40B4-BE49-F238E27FC236}">
                <a16:creationId xmlns:a16="http://schemas.microsoft.com/office/drawing/2014/main" id="{CF9BFE82-5F88-9D45-6426-2834165734C4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69" name="Straight Connector 7168">
            <a:extLst>
              <a:ext uri="{FF2B5EF4-FFF2-40B4-BE49-F238E27FC236}">
                <a16:creationId xmlns:a16="http://schemas.microsoft.com/office/drawing/2014/main" id="{E4B4FC8D-E12C-E2B9-24A4-18F66BED70C7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71" name="Straight Connector 7170">
            <a:extLst>
              <a:ext uri="{FF2B5EF4-FFF2-40B4-BE49-F238E27FC236}">
                <a16:creationId xmlns:a16="http://schemas.microsoft.com/office/drawing/2014/main" id="{3A523B03-0243-386C-877C-DAA8C788D308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17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608975">
              <a:defRPr/>
            </a:pP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Data Lakehouse 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608975">
              <a:spcBef>
                <a:spcPts val="1465"/>
              </a:spcBef>
              <a:buClr>
                <a:srgbClr val="000000"/>
              </a:buClr>
              <a:defRPr/>
            </a:pPr>
            <a:r>
              <a:rPr lang="en-US" sz="1599" kern="0" dirty="0">
                <a:solidFill>
                  <a:srgbClr val="EC8803"/>
                </a:solidFill>
              </a:rPr>
              <a:t>Architecture Review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26215-1583-B2D7-C9BE-B01EBDBDD982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ustomer Data Icons - Free SVG &amp; PNG Customer Data Images - Noun Project">
            <a:extLst>
              <a:ext uri="{FF2B5EF4-FFF2-40B4-BE49-F238E27FC236}">
                <a16:creationId xmlns:a16="http://schemas.microsoft.com/office/drawing/2014/main" id="{BAD6E547-9827-4254-AE43-884DD5691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6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98767D-61B0-D039-2554-9E0BB1D53B7B}"/>
              </a:ext>
            </a:extLst>
          </p:cNvPr>
          <p:cNvCxnSpPr>
            <a:cxnSpLocks/>
            <a:stCxn id="6148" idx="2"/>
          </p:cNvCxnSpPr>
          <p:nvPr/>
        </p:nvCxnSpPr>
        <p:spPr bwMode="auto">
          <a:xfrm>
            <a:off x="1871492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178E933-9ECA-5EB3-AA68-651CC1BE0A1C}"/>
              </a:ext>
            </a:extLst>
          </p:cNvPr>
          <p:cNvSpPr txBox="1"/>
          <p:nvPr/>
        </p:nvSpPr>
        <p:spPr>
          <a:xfrm>
            <a:off x="1194099" y="148044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latin typeface="+mn-lt"/>
                <a:ea typeface="IBM Plex Sans" charset="0"/>
                <a:cs typeface="IBM Plex Sans" charset="0"/>
              </a:rPr>
              <a:t>Data Consumer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70382B-76F9-60EA-9DD4-5B50C011FD83}"/>
              </a:ext>
            </a:extLst>
          </p:cNvPr>
          <p:cNvSpPr txBox="1"/>
          <p:nvPr/>
        </p:nvSpPr>
        <p:spPr>
          <a:xfrm>
            <a:off x="2326877" y="1817582"/>
            <a:ext cx="1539204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Self Service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Discover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Trust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Understand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06D984-ED62-0379-7FC2-01F5663F7DCD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DC0DAB-35E4-C04A-C3E0-670B13E570C0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D506FC-FCF2-8BE7-35EA-B7B91D399E4E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8FD524-E038-D69E-E4D9-1D3B245661C8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9E0A10-D301-742D-E01C-AD7E044FDB30}"/>
              </a:ext>
            </a:extLst>
          </p:cNvPr>
          <p:cNvCxnSpPr>
            <a:cxnSpLocks/>
            <a:endCxn id="26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759C0CC-7810-787B-5522-55D3CF85F354}"/>
              </a:ext>
            </a:extLst>
          </p:cNvPr>
          <p:cNvCxnSpPr>
            <a:cxnSpLocks/>
            <a:stCxn id="22" idx="2"/>
            <a:endCxn id="36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9E6FFEF-5B01-7700-1871-C1CC0C8EABD6}"/>
              </a:ext>
            </a:extLst>
          </p:cNvPr>
          <p:cNvCxnSpPr>
            <a:cxnSpLocks/>
            <a:endCxn id="37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89888F3C-A4E5-268F-C139-33F1B75698A2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Lake / GenAI DataStore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5D95BC-BB3F-24F2-1F75-0691E75D5770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64FF9A9-3628-0C2F-0E04-D32EF70592A4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CD5BFD9-6C56-A6C0-CB4D-7DBB5C265F61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B158B8-A918-FCA6-8B87-C0C5163A67DA}"/>
              </a:ext>
            </a:extLst>
          </p:cNvPr>
          <p:cNvCxnSpPr>
            <a:cxnSpLocks/>
            <a:endCxn id="44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79A87F1-C341-D978-7CDC-E867C42695D9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6A8BB7D-F448-5752-743F-FF0C59FAC7A5}"/>
              </a:ext>
            </a:extLst>
          </p:cNvPr>
          <p:cNvCxnSpPr>
            <a:cxnSpLocks/>
            <a:endCxn id="47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467FE791-DA35-8E23-A216-A191A594F1E4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Virtualization / Data Federation / Query Engine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8D3BA82-D89C-4C00-F918-8DF322CB5B07}"/>
              </a:ext>
            </a:extLst>
          </p:cNvPr>
          <p:cNvCxnSpPr>
            <a:cxnSpLocks/>
            <a:endCxn id="22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8B72B94-8F9F-1550-0DEC-B579481B78F4}"/>
              </a:ext>
            </a:extLst>
          </p:cNvPr>
          <p:cNvCxnSpPr>
            <a:cxnSpLocks/>
            <a:endCxn id="43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4A37626-3FBD-CD45-54F8-F9FF0749C6F6}"/>
              </a:ext>
            </a:extLst>
          </p:cNvPr>
          <p:cNvSpPr/>
          <p:nvPr/>
        </p:nvSpPr>
        <p:spPr bwMode="auto">
          <a:xfrm>
            <a:off x="1416106" y="3706730"/>
            <a:ext cx="1203233" cy="1862797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8D93928-9B16-F148-C9D0-14FA195472BB}"/>
              </a:ext>
            </a:extLst>
          </p:cNvPr>
          <p:cNvSpPr/>
          <p:nvPr/>
        </p:nvSpPr>
        <p:spPr bwMode="auto">
          <a:xfrm>
            <a:off x="1488935" y="3885410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Metadata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F09E50D-F694-8078-ECEE-9C826CE7D1C2}"/>
              </a:ext>
            </a:extLst>
          </p:cNvPr>
          <p:cNvSpPr/>
          <p:nvPr/>
        </p:nvSpPr>
        <p:spPr bwMode="auto">
          <a:xfrm>
            <a:off x="1488935" y="4142292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Lineage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B248F17-8853-2F74-FBEE-19E0522B1F4D}"/>
              </a:ext>
            </a:extLst>
          </p:cNvPr>
          <p:cNvSpPr/>
          <p:nvPr/>
        </p:nvSpPr>
        <p:spPr bwMode="auto">
          <a:xfrm>
            <a:off x="1481924" y="4645496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Reference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FB0B11-E12A-A55B-8503-0478824651AC}"/>
              </a:ext>
            </a:extLst>
          </p:cNvPr>
          <p:cNvSpPr/>
          <p:nvPr/>
        </p:nvSpPr>
        <p:spPr bwMode="auto">
          <a:xfrm>
            <a:off x="1481924" y="4991558"/>
            <a:ext cx="1075160" cy="162970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Protection Rule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DFA634F-3DE8-3745-08C0-C27AFBF60844}"/>
              </a:ext>
            </a:extLst>
          </p:cNvPr>
          <p:cNvSpPr/>
          <p:nvPr/>
        </p:nvSpPr>
        <p:spPr bwMode="auto">
          <a:xfrm>
            <a:off x="1494580" y="4393921"/>
            <a:ext cx="1068147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Quality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0458E12-DEE5-EC86-EAA8-2F819D501CA6}"/>
              </a:ext>
            </a:extLst>
          </p:cNvPr>
          <p:cNvSpPr/>
          <p:nvPr/>
        </p:nvSpPr>
        <p:spPr bwMode="auto">
          <a:xfrm>
            <a:off x="1481924" y="5221836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Master 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1" name="Rectangle 6150">
            <a:extLst>
              <a:ext uri="{FF2B5EF4-FFF2-40B4-BE49-F238E27FC236}">
                <a16:creationId xmlns:a16="http://schemas.microsoft.com/office/drawing/2014/main" id="{B5260E3F-35A4-3DA4-C44A-86765CA9A7BF}"/>
              </a:ext>
            </a:extLst>
          </p:cNvPr>
          <p:cNvSpPr/>
          <p:nvPr/>
        </p:nvSpPr>
        <p:spPr bwMode="auto">
          <a:xfrm>
            <a:off x="1411785" y="2967216"/>
            <a:ext cx="1203233" cy="666900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 Governance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625F2133-F7B4-EAAB-243D-21678C1D2051}"/>
              </a:ext>
            </a:extLst>
          </p:cNvPr>
          <p:cNvSpPr/>
          <p:nvPr/>
        </p:nvSpPr>
        <p:spPr bwMode="auto">
          <a:xfrm>
            <a:off x="1481924" y="3128016"/>
            <a:ext cx="531603" cy="25977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AI/Agent/MLOps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4" name="Rectangle 6153">
            <a:extLst>
              <a:ext uri="{FF2B5EF4-FFF2-40B4-BE49-F238E27FC236}">
                <a16:creationId xmlns:a16="http://schemas.microsoft.com/office/drawing/2014/main" id="{49D73A41-8993-1520-DD47-CE5FB7BD55BA}"/>
              </a:ext>
            </a:extLst>
          </p:cNvPr>
          <p:cNvSpPr/>
          <p:nvPr/>
        </p:nvSpPr>
        <p:spPr bwMode="auto">
          <a:xfrm>
            <a:off x="1479468" y="3437525"/>
            <a:ext cx="531603" cy="153018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GRC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53E8CC45-BF7A-52F1-4CB1-F390D9EBCE34}"/>
              </a:ext>
            </a:extLst>
          </p:cNvPr>
          <p:cNvSpPr/>
          <p:nvPr/>
        </p:nvSpPr>
        <p:spPr bwMode="auto">
          <a:xfrm>
            <a:off x="2047243" y="3128017"/>
            <a:ext cx="531603" cy="462526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 Lifecycle Manage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6" name="Rectangle 6155">
            <a:extLst>
              <a:ext uri="{FF2B5EF4-FFF2-40B4-BE49-F238E27FC236}">
                <a16:creationId xmlns:a16="http://schemas.microsoft.com/office/drawing/2014/main" id="{3DF017EF-7D8C-E74F-D76E-6E9D188F5D64}"/>
              </a:ext>
            </a:extLst>
          </p:cNvPr>
          <p:cNvSpPr/>
          <p:nvPr/>
        </p:nvSpPr>
        <p:spPr bwMode="auto">
          <a:xfrm>
            <a:off x="277993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Advanced Analytic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440D8AB3-94E4-94A6-3A82-8BE56678B8F4}"/>
              </a:ext>
            </a:extLst>
          </p:cNvPr>
          <p:cNvSpPr/>
          <p:nvPr/>
        </p:nvSpPr>
        <p:spPr bwMode="auto">
          <a:xfrm>
            <a:off x="3956724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AI/ML/Agentic AI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8" name="Rectangle 6157">
            <a:extLst>
              <a:ext uri="{FF2B5EF4-FFF2-40B4-BE49-F238E27FC236}">
                <a16:creationId xmlns:a16="http://schemas.microsoft.com/office/drawing/2014/main" id="{67F69D12-9433-2BE3-E5F5-AF5FC719C2ED}"/>
              </a:ext>
            </a:extLst>
          </p:cNvPr>
          <p:cNvSpPr/>
          <p:nvPr/>
        </p:nvSpPr>
        <p:spPr bwMode="auto">
          <a:xfrm>
            <a:off x="513350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BI Report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B0DDF0E7-F470-9801-C1EF-41006C802613}"/>
              </a:ext>
            </a:extLst>
          </p:cNvPr>
          <p:cNvSpPr/>
          <p:nvPr/>
        </p:nvSpPr>
        <p:spPr bwMode="auto">
          <a:xfrm>
            <a:off x="6305281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Adhoc-Query</a:t>
            </a:r>
            <a:endParaRPr kumimoji="0" lang="en-VN" sz="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60" name="Rectangle 6159">
            <a:extLst>
              <a:ext uri="{FF2B5EF4-FFF2-40B4-BE49-F238E27FC236}">
                <a16:creationId xmlns:a16="http://schemas.microsoft.com/office/drawing/2014/main" id="{2658E1B6-9235-3279-9C23-825248B5F516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Object Store / File 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6161" name="Straight Arrow Connector 6160">
            <a:extLst>
              <a:ext uri="{FF2B5EF4-FFF2-40B4-BE49-F238E27FC236}">
                <a16:creationId xmlns:a16="http://schemas.microsoft.com/office/drawing/2014/main" id="{D196E38C-91A6-CAE8-7A71-A89DB38C856A}"/>
              </a:ext>
            </a:extLst>
          </p:cNvPr>
          <p:cNvCxnSpPr>
            <a:cxnSpLocks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62" name="Straight Arrow Connector 6161">
            <a:extLst>
              <a:ext uri="{FF2B5EF4-FFF2-40B4-BE49-F238E27FC236}">
                <a16:creationId xmlns:a16="http://schemas.microsoft.com/office/drawing/2014/main" id="{E074ABDE-A9C3-9D1B-C6A3-C93212867FBD}"/>
              </a:ext>
            </a:extLst>
          </p:cNvPr>
          <p:cNvCxnSpPr>
            <a:cxnSpLocks/>
            <a:endCxn id="6160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63" name="Straight Arrow Connector 6162">
            <a:extLst>
              <a:ext uri="{FF2B5EF4-FFF2-40B4-BE49-F238E27FC236}">
                <a16:creationId xmlns:a16="http://schemas.microsoft.com/office/drawing/2014/main" id="{55216D8A-29E0-B0FC-931B-85B7EFE3ACCE}"/>
              </a:ext>
            </a:extLst>
          </p:cNvPr>
          <p:cNvCxnSpPr>
            <a:cxnSpLocks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70" name="Rectangle 6169">
            <a:extLst>
              <a:ext uri="{FF2B5EF4-FFF2-40B4-BE49-F238E27FC236}">
                <a16:creationId xmlns:a16="http://schemas.microsoft.com/office/drawing/2014/main" id="{76450291-B351-3D36-24A7-F7EC60C9C4E4}"/>
              </a:ext>
            </a:extLst>
          </p:cNvPr>
          <p:cNvSpPr/>
          <p:nvPr/>
        </p:nvSpPr>
        <p:spPr bwMode="auto">
          <a:xfrm>
            <a:off x="8786706" y="3443084"/>
            <a:ext cx="635201" cy="2483150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Observability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1" name="Rectangle 6170">
            <a:extLst>
              <a:ext uri="{FF2B5EF4-FFF2-40B4-BE49-F238E27FC236}">
                <a16:creationId xmlns:a16="http://schemas.microsoft.com/office/drawing/2014/main" id="{1FB623E9-617A-6001-AD9F-C832050DA92F}"/>
              </a:ext>
            </a:extLst>
          </p:cNvPr>
          <p:cNvSpPr/>
          <p:nvPr/>
        </p:nvSpPr>
        <p:spPr bwMode="auto">
          <a:xfrm>
            <a:off x="8120400" y="3443084"/>
            <a:ext cx="626215" cy="2483149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Process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2" name="TextBox 6171">
            <a:extLst>
              <a:ext uri="{FF2B5EF4-FFF2-40B4-BE49-F238E27FC236}">
                <a16:creationId xmlns:a16="http://schemas.microsoft.com/office/drawing/2014/main" id="{F001F659-EB1F-4655-9EE8-06E8A48D9178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6173" name="TextBox 6172">
            <a:extLst>
              <a:ext uri="{FF2B5EF4-FFF2-40B4-BE49-F238E27FC236}">
                <a16:creationId xmlns:a16="http://schemas.microsoft.com/office/drawing/2014/main" id="{625C67BB-6049-8DDD-6419-9BBBB154B07B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6174" name="TextBox 6173">
            <a:extLst>
              <a:ext uri="{FF2B5EF4-FFF2-40B4-BE49-F238E27FC236}">
                <a16:creationId xmlns:a16="http://schemas.microsoft.com/office/drawing/2014/main" id="{E86A4569-D42F-9C11-46B0-E027368C7D37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6175" name="TextBox 6174">
            <a:extLst>
              <a:ext uri="{FF2B5EF4-FFF2-40B4-BE49-F238E27FC236}">
                <a16:creationId xmlns:a16="http://schemas.microsoft.com/office/drawing/2014/main" id="{EEA2F14C-1E99-D53A-25F1-05F4BCE37A7F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Integration</a:t>
            </a:r>
          </a:p>
        </p:txBody>
      </p:sp>
      <p:sp>
        <p:nvSpPr>
          <p:cNvPr id="6176" name="Rectangle 6175">
            <a:extLst>
              <a:ext uri="{FF2B5EF4-FFF2-40B4-BE49-F238E27FC236}">
                <a16:creationId xmlns:a16="http://schemas.microsoft.com/office/drawing/2014/main" id="{94DA5852-679B-DDFD-AB51-DC4A3B283E25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6177" name="Straight Connector 6176">
            <a:extLst>
              <a:ext uri="{FF2B5EF4-FFF2-40B4-BE49-F238E27FC236}">
                <a16:creationId xmlns:a16="http://schemas.microsoft.com/office/drawing/2014/main" id="{628DE598-8245-1C0E-5515-745CC4F836C7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78" name="Straight Connector 6177">
            <a:extLst>
              <a:ext uri="{FF2B5EF4-FFF2-40B4-BE49-F238E27FC236}">
                <a16:creationId xmlns:a16="http://schemas.microsoft.com/office/drawing/2014/main" id="{D28D0689-5B67-28CB-8914-EF56B4994AAE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79" name="Straight Connector 6178">
            <a:extLst>
              <a:ext uri="{FF2B5EF4-FFF2-40B4-BE49-F238E27FC236}">
                <a16:creationId xmlns:a16="http://schemas.microsoft.com/office/drawing/2014/main" id="{D2A9BDE8-161D-CFEF-CA81-EB1D3E2BDEA5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502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BM 2020 Master template (white background)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Naked-template" id="{38482274-8AD0-3B48-BC15-CBEB83BC3AA0}" vid="{811E0A52-E040-4B42-8D27-38F35F52C39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084AAC1427F54994AB71A217BBFA4B" ma:contentTypeVersion="10" ma:contentTypeDescription="Create a new document." ma:contentTypeScope="" ma:versionID="c639b9c3cb386fca2668f825fee69c9f">
  <xsd:schema xmlns:xsd="http://www.w3.org/2001/XMLSchema" xmlns:xs="http://www.w3.org/2001/XMLSchema" xmlns:p="http://schemas.microsoft.com/office/2006/metadata/properties" xmlns:ns2="b865047d-c872-42bf-92f0-6c2c38046a85" xmlns:ns3="cd5e4f32-d98a-4379-b6b8-b6764d2afe56" targetNamespace="http://schemas.microsoft.com/office/2006/metadata/properties" ma:root="true" ma:fieldsID="ec445714324e6fc4209575a204bfc5e2" ns2:_="" ns3:_="">
    <xsd:import namespace="b865047d-c872-42bf-92f0-6c2c38046a85"/>
    <xsd:import namespace="cd5e4f32-d98a-4379-b6b8-b6764d2afe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65047d-c872-42bf-92f0-6c2c38046a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5e4f32-d98a-4379-b6b8-b6764d2afe5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A8F050-718B-4D16-8AE4-2FE271AB780B}">
  <ds:schemaRefs/>
</ds:datastoreItem>
</file>

<file path=customXml/itemProps2.xml><?xml version="1.0" encoding="utf-8"?>
<ds:datastoreItem xmlns:ds="http://schemas.openxmlformats.org/officeDocument/2006/customXml" ds:itemID="{443030D9-65AA-4E81-A6A5-B14065B48AB8}">
  <ds:schemaRefs/>
</ds:datastoreItem>
</file>

<file path=customXml/itemProps3.xml><?xml version="1.0" encoding="utf-8"?>
<ds:datastoreItem xmlns:ds="http://schemas.openxmlformats.org/officeDocument/2006/customXml" ds:itemID="{9802EA6A-60C2-449F-8CA8-3115335647B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7345</TotalTime>
  <Words>1759</Words>
  <Application>Microsoft Macintosh PowerPoint</Application>
  <PresentationFormat>Widescreen</PresentationFormat>
  <Paragraphs>565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IBM Plex Sans</vt:lpstr>
      <vt:lpstr>IBM Plex Sans Light</vt:lpstr>
      <vt:lpstr>Wingdings</vt:lpstr>
      <vt:lpstr>Office Theme</vt:lpstr>
      <vt:lpstr>IBM 2020 Master template (white background)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ngô minh triết</dc:creator>
  <cp:lastModifiedBy>Zoe Nguyen</cp:lastModifiedBy>
  <cp:revision>846</cp:revision>
  <cp:lastPrinted>2022-09-14T04:06:00Z</cp:lastPrinted>
  <dcterms:created xsi:type="dcterms:W3CDTF">2021-03-03T06:53:00Z</dcterms:created>
  <dcterms:modified xsi:type="dcterms:W3CDTF">2025-10-27T09:58:46Z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0x01010032084AAC1427F54994AB71A217BBFA4B</vt:lpwstr>
  </property>
  <property fmtid="{D5CDD505-2E9C-101B-9397-08002B2CF9AE}" pid="3" name="ClassificationContentMarkingFooterLocations">
    <vt:lpwstr>Office Theme:8</vt:lpwstr>
  </property>
  <property fmtid="{D5CDD505-2E9C-101B-9397-08002B2CF9AE}" pid="4" name="ClassificationContentMarkingFooterText">
    <vt:lpwstr>Classified as Confidential</vt:lpwstr>
  </property>
  <property fmtid="{D5CDD505-2E9C-101B-9397-08002B2CF9AE}" pid="5" name="DLPManualFileClassification">
    <vt:lpwstr>{1A067545-A4E2-4FA1-8094-0D7902669705}</vt:lpwstr>
  </property>
  <property fmtid="{D5CDD505-2E9C-101B-9397-08002B2CF9AE}" pid="6" name="DLPManualFileClassificationLastModifiedBy">
    <vt:lpwstr>SHBHO\thangnc</vt:lpwstr>
  </property>
  <property fmtid="{D5CDD505-2E9C-101B-9397-08002B2CF9AE}" pid="7" name="DLPManualFileClassificationLastModificationDate">
    <vt:lpwstr>1663128936</vt:lpwstr>
  </property>
  <property fmtid="{D5CDD505-2E9C-101B-9397-08002B2CF9AE}" pid="8" name="DLPManualFileClassificationVersion">
    <vt:lpwstr>11.6.400.34</vt:lpwstr>
  </property>
  <property fmtid="{D5CDD505-2E9C-101B-9397-08002B2CF9AE}" pid="9" name="ICV">
    <vt:lpwstr>9C311A28EB85400791E3344353925F98_12</vt:lpwstr>
  </property>
  <property fmtid="{D5CDD505-2E9C-101B-9397-08002B2CF9AE}" pid="10" name="KSOProductBuildVer">
    <vt:lpwstr>1033-12.2.0.21931</vt:lpwstr>
  </property>
</Properties>
</file>